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4"/>
  </p:sldMasterIdLst>
  <p:notesMasterIdLst>
    <p:notesMasterId r:id="rId20"/>
  </p:notesMasterIdLst>
  <p:sldIdLst>
    <p:sldId id="257" r:id="rId5"/>
    <p:sldId id="258" r:id="rId6"/>
    <p:sldId id="259" r:id="rId7"/>
    <p:sldId id="285" r:id="rId8"/>
    <p:sldId id="667" r:id="rId9"/>
    <p:sldId id="671" r:id="rId10"/>
    <p:sldId id="261" r:id="rId11"/>
    <p:sldId id="668" r:id="rId12"/>
    <p:sldId id="664" r:id="rId13"/>
    <p:sldId id="669" r:id="rId14"/>
    <p:sldId id="283" r:id="rId15"/>
    <p:sldId id="327" r:id="rId16"/>
    <p:sldId id="670" r:id="rId17"/>
    <p:sldId id="335" r:id="rId18"/>
    <p:sldId id="271" r:id="rId19"/>
  </p:sldIdLst>
  <p:sldSz cx="9144000" cy="5143500" type="screen16x9"/>
  <p:notesSz cx="6858000" cy="9144000"/>
  <p:embeddedFontLst>
    <p:embeddedFont>
      <p:font typeface="Calibri" panose="020F0502020204030204" pitchFamily="34" charset="0"/>
      <p:regular r:id="rId21"/>
      <p:bold r:id="rId22"/>
      <p:italic r:id="rId23"/>
      <p:boldItalic r:id="rId24"/>
    </p:embeddedFont>
    <p:embeddedFont>
      <p:font typeface="Wingdings 2" panose="05020102010507070707" pitchFamily="18" charset="2"/>
      <p:regular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204BB6A-5E91-4FB6-997E-3ADCB4B790EE}" v="2" dt="2020-06-05T19:35:59.550"/>
    <p1510:client id="{2FC9C1A5-A20C-4D5A-A462-1AB2E66C788E}" v="8" dt="2020-06-04T08:37:07.321"/>
    <p1510:client id="{36FDF4A8-3E88-4AC7-801A-11F0E9BC4A14}" v="2" dt="2020-06-08T08:49:10.006"/>
    <p1510:client id="{A797D42A-8FF0-434E-80AD-C86848DB9FE7}" v="3" dt="2020-06-04T08:33:08.951"/>
    <p1510:client id="{B53BF040-3519-4D43-9EAB-93BF42276313}" v="2" dt="2020-06-08T17:14:46.820"/>
  </p1510:revLst>
</p1510:revInfo>
</file>

<file path=ppt/tableStyles.xml><?xml version="1.0" encoding="utf-8"?>
<a:tblStyleLst xmlns:a="http://schemas.openxmlformats.org/drawingml/2006/main" def="{D13D3CB9-CEE0-4EC6-94D4-E367FDA86918}">
  <a:tblStyle styleId="{D13D3CB9-CEE0-4EC6-94D4-E367FDA86918}"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BECF0"/>
          </a:solidFill>
        </a:fill>
      </a:tcStyle>
    </a:wholeTbl>
    <a:band1H>
      <a:tcTxStyle/>
      <a:tcStyle>
        <a:tcBdr/>
        <a:fill>
          <a:solidFill>
            <a:srgbClr val="D4D6E0"/>
          </a:solidFill>
        </a:fill>
      </a:tcStyle>
    </a:band1H>
    <a:band2H>
      <a:tcTxStyle/>
      <a:tcStyle>
        <a:tcBdr/>
      </a:tcStyle>
    </a:band2H>
    <a:band1V>
      <a:tcTxStyle/>
      <a:tcStyle>
        <a:tcBdr/>
        <a:fill>
          <a:solidFill>
            <a:srgbClr val="D4D6E0"/>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18377178-3A0F-4D7F-9CCC-5703D1B0CEB4}" styleName="Table_1">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8EBF5"/>
          </a:solidFill>
        </a:fill>
      </a:tcStyle>
    </a:wholeTbl>
    <a:band1H>
      <a:tcTxStyle/>
      <a:tcStyle>
        <a:tcBdr/>
        <a:fill>
          <a:solidFill>
            <a:srgbClr val="CDD4EA"/>
          </a:solidFill>
        </a:fill>
      </a:tcStyle>
    </a:band1H>
    <a:band2H>
      <a:tcTxStyle/>
      <a:tcStyle>
        <a:tcBdr/>
      </a:tcStyle>
    </a:band2H>
    <a:band1V>
      <a:tcTxStyle/>
      <a:tcStyle>
        <a:tcBdr/>
        <a:fill>
          <a:solidFill>
            <a:srgbClr val="CDD4EA"/>
          </a:solidFill>
        </a:fill>
      </a:tcStyle>
    </a:band1V>
    <a:band2V>
      <a:tcTxStyle/>
      <a:tcStyle>
        <a:tcBdr/>
      </a:tcStyle>
    </a:band2V>
    <a:lastCol>
      <a:tcTxStyle b="on" i="off">
        <a:font>
          <a:latin typeface="Calibri"/>
          <a:ea typeface="Calibri"/>
          <a:cs typeface="Calibri"/>
        </a:font>
        <a:srgbClr val="FFFFFF"/>
      </a:tcTxStyle>
      <a:tcStyle>
        <a:tcBdr/>
        <a:fill>
          <a:solidFill>
            <a:srgbClr val="4472C4"/>
          </a:solidFill>
        </a:fill>
      </a:tcStyle>
    </a:lastCol>
    <a:firstCol>
      <a:tcTxStyle b="on" i="off">
        <a:font>
          <a:latin typeface="Calibri"/>
          <a:ea typeface="Calibri"/>
          <a:cs typeface="Calibri"/>
        </a:font>
        <a:srgbClr val="FFFFFF"/>
      </a:tcTxStyle>
      <a:tcStyle>
        <a:tcBdr/>
        <a:fill>
          <a:solidFill>
            <a:srgbClr val="4472C4"/>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4472C4"/>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4472C4"/>
          </a:solidFill>
        </a:fill>
      </a:tcStyle>
    </a:firstRow>
    <a:neCell>
      <a:tcTxStyle/>
      <a:tcStyle>
        <a:tcBdr/>
      </a:tcStyle>
    </a:neCell>
    <a:nwCell>
      <a:tcTxStyle/>
      <a:tcStyle>
        <a:tcBdr/>
      </a:tcStyle>
    </a:nwCell>
  </a:tblStyle>
  <a:tblStyle styleId="{3C2FFA5D-87B4-456A-9821-1D502468CF0F}" styleName="Stile con tema 1 - Colore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75DCB02-9BB8-47FD-8907-85C794F793BA}" styleName="Stile con tema 1 - Colore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46" autoAdjust="0"/>
    <p:restoredTop sz="94660"/>
  </p:normalViewPr>
  <p:slideViewPr>
    <p:cSldViewPr snapToGrid="0">
      <p:cViewPr varScale="1">
        <p:scale>
          <a:sx n="78" d="100"/>
          <a:sy n="78" d="100"/>
        </p:scale>
        <p:origin x="288" y="67"/>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font" Target="fonts/font1.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5.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4.fntdata"/><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3.fntdata"/><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2.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ESARE PULCRANO" userId="S::ce.pulcrano@studenti.unina.it::2dd6a782-5ab0-4548-8606-7223b74f2cc0" providerId="AD" clId="Web-{A797D42A-8FF0-434E-80AD-C86848DB9FE7}"/>
    <pc:docChg chg="modSld">
      <pc:chgData name="CESARE PULCRANO" userId="S::ce.pulcrano@studenti.unina.it::2dd6a782-5ab0-4548-8606-7223b74f2cc0" providerId="AD" clId="Web-{A797D42A-8FF0-434E-80AD-C86848DB9FE7}" dt="2020-06-04T08:33:08.951" v="2" actId="20577"/>
      <pc:docMkLst>
        <pc:docMk/>
      </pc:docMkLst>
      <pc:sldChg chg="modSp">
        <pc:chgData name="CESARE PULCRANO" userId="S::ce.pulcrano@studenti.unina.it::2dd6a782-5ab0-4548-8606-7223b74f2cc0" providerId="AD" clId="Web-{A797D42A-8FF0-434E-80AD-C86848DB9FE7}" dt="2020-06-04T08:33:08.951" v="2" actId="20577"/>
        <pc:sldMkLst>
          <pc:docMk/>
          <pc:sldMk cId="463594133" sldId="286"/>
        </pc:sldMkLst>
        <pc:spChg chg="mod">
          <ac:chgData name="CESARE PULCRANO" userId="S::ce.pulcrano@studenti.unina.it::2dd6a782-5ab0-4548-8606-7223b74f2cc0" providerId="AD" clId="Web-{A797D42A-8FF0-434E-80AD-C86848DB9FE7}" dt="2020-06-04T08:33:08.951" v="2" actId="20577"/>
          <ac:spMkLst>
            <pc:docMk/>
            <pc:sldMk cId="463594133" sldId="286"/>
            <ac:spMk id="53" creationId="{7D624F9E-60F6-48F0-AA71-A4193A47177A}"/>
          </ac:spMkLst>
        </pc:spChg>
      </pc:sldChg>
    </pc:docChg>
  </pc:docChgLst>
  <pc:docChgLst>
    <pc:chgData name="ALESSANDRO DE CRECCHIO" userId="S::al.decrecchio@studenti.unina.it::715483f2-2f05-4233-a4c0-7d8e6e870605" providerId="AD" clId="Web-{B53BF040-3519-4D43-9EAB-93BF42276313}"/>
    <pc:docChg chg="modSld">
      <pc:chgData name="ALESSANDRO DE CRECCHIO" userId="S::al.decrecchio@studenti.unina.it::715483f2-2f05-4233-a4c0-7d8e6e870605" providerId="AD" clId="Web-{B53BF040-3519-4D43-9EAB-93BF42276313}" dt="2020-06-08T17:14:46.789" v="1" actId="1076"/>
      <pc:docMkLst>
        <pc:docMk/>
      </pc:docMkLst>
      <pc:sldChg chg="modSp">
        <pc:chgData name="ALESSANDRO DE CRECCHIO" userId="S::al.decrecchio@studenti.unina.it::715483f2-2f05-4233-a4c0-7d8e6e870605" providerId="AD" clId="Web-{B53BF040-3519-4D43-9EAB-93BF42276313}" dt="2020-06-08T17:14:46.789" v="1" actId="1076"/>
        <pc:sldMkLst>
          <pc:docMk/>
          <pc:sldMk cId="3737161935" sldId="664"/>
        </pc:sldMkLst>
        <pc:cxnChg chg="mod">
          <ac:chgData name="ALESSANDRO DE CRECCHIO" userId="S::al.decrecchio@studenti.unina.it::715483f2-2f05-4233-a4c0-7d8e6e870605" providerId="AD" clId="Web-{B53BF040-3519-4D43-9EAB-93BF42276313}" dt="2020-06-08T17:14:46.789" v="1" actId="1076"/>
          <ac:cxnSpMkLst>
            <pc:docMk/>
            <pc:sldMk cId="3737161935" sldId="664"/>
            <ac:cxnSpMk id="78" creationId="{3EDC84AA-9146-4E15-B221-CC9F9A694750}"/>
          </ac:cxnSpMkLst>
        </pc:cxnChg>
      </pc:sldChg>
    </pc:docChg>
  </pc:docChgLst>
  <pc:docChgLst>
    <pc:chgData name="ALESSANDRO DE CRECCHIO" userId="S::al.decrecchio@studenti.unina.it::715483f2-2f05-4233-a4c0-7d8e6e870605" providerId="AD" clId="Web-{1204BB6A-5E91-4FB6-997E-3ADCB4B790EE}"/>
    <pc:docChg chg="modSld">
      <pc:chgData name="ALESSANDRO DE CRECCHIO" userId="S::al.decrecchio@studenti.unina.it::715483f2-2f05-4233-a4c0-7d8e6e870605" providerId="AD" clId="Web-{1204BB6A-5E91-4FB6-997E-3ADCB4B790EE}" dt="2020-06-05T19:35:59.519" v="1" actId="1076"/>
      <pc:docMkLst>
        <pc:docMk/>
      </pc:docMkLst>
      <pc:sldChg chg="modSp">
        <pc:chgData name="ALESSANDRO DE CRECCHIO" userId="S::al.decrecchio@studenti.unina.it::715483f2-2f05-4233-a4c0-7d8e6e870605" providerId="AD" clId="Web-{1204BB6A-5E91-4FB6-997E-3ADCB4B790EE}" dt="2020-06-05T19:35:59.519" v="1" actId="1076"/>
        <pc:sldMkLst>
          <pc:docMk/>
          <pc:sldMk cId="0" sldId="259"/>
        </pc:sldMkLst>
        <pc:picChg chg="mod">
          <ac:chgData name="ALESSANDRO DE CRECCHIO" userId="S::al.decrecchio@studenti.unina.it::715483f2-2f05-4233-a4c0-7d8e6e870605" providerId="AD" clId="Web-{1204BB6A-5E91-4FB6-997E-3ADCB4B790EE}" dt="2020-06-05T19:35:59.519" v="1" actId="1076"/>
          <ac:picMkLst>
            <pc:docMk/>
            <pc:sldMk cId="0" sldId="259"/>
            <ac:picMk id="4" creationId="{F53015B5-627F-4FBA-BD97-5C1B35A0A569}"/>
          </ac:picMkLst>
        </pc:picChg>
      </pc:sldChg>
    </pc:docChg>
  </pc:docChgLst>
  <pc:docChgLst>
    <pc:chgData name="ALESSANDRO DE CRECCHIO" userId="S::al.decrecchio@studenti.unina.it::715483f2-2f05-4233-a4c0-7d8e6e870605" providerId="AD" clId="Web-{2FC9C1A5-A20C-4D5A-A462-1AB2E66C788E}"/>
    <pc:docChg chg="modSld">
      <pc:chgData name="ALESSANDRO DE CRECCHIO" userId="S::al.decrecchio@studenti.unina.it::715483f2-2f05-4233-a4c0-7d8e6e870605" providerId="AD" clId="Web-{2FC9C1A5-A20C-4D5A-A462-1AB2E66C788E}" dt="2020-06-04T08:37:07.305" v="7" actId="1076"/>
      <pc:docMkLst>
        <pc:docMk/>
      </pc:docMkLst>
      <pc:sldChg chg="modSp">
        <pc:chgData name="ALESSANDRO DE CRECCHIO" userId="S::al.decrecchio@studenti.unina.it::715483f2-2f05-4233-a4c0-7d8e6e870605" providerId="AD" clId="Web-{2FC9C1A5-A20C-4D5A-A462-1AB2E66C788E}" dt="2020-06-04T08:37:07.305" v="7" actId="1076"/>
        <pc:sldMkLst>
          <pc:docMk/>
          <pc:sldMk cId="3162518838" sldId="335"/>
        </pc:sldMkLst>
        <pc:picChg chg="mod">
          <ac:chgData name="ALESSANDRO DE CRECCHIO" userId="S::al.decrecchio@studenti.unina.it::715483f2-2f05-4233-a4c0-7d8e6e870605" providerId="AD" clId="Web-{2FC9C1A5-A20C-4D5A-A462-1AB2E66C788E}" dt="2020-06-04T08:37:07.305" v="7" actId="1076"/>
          <ac:picMkLst>
            <pc:docMk/>
            <pc:sldMk cId="3162518838" sldId="335"/>
            <ac:picMk id="1059" creationId="{00000000-0000-0000-0000-000000000000}"/>
          </ac:picMkLst>
        </pc:picChg>
        <pc:picChg chg="mod">
          <ac:chgData name="ALESSANDRO DE CRECCHIO" userId="S::al.decrecchio@studenti.unina.it::715483f2-2f05-4233-a4c0-7d8e6e870605" providerId="AD" clId="Web-{2FC9C1A5-A20C-4D5A-A462-1AB2E66C788E}" dt="2020-06-04T08:37:07.290" v="6" actId="1076"/>
          <ac:picMkLst>
            <pc:docMk/>
            <pc:sldMk cId="3162518838" sldId="335"/>
            <ac:picMk id="1060" creationId="{00000000-0000-0000-0000-000000000000}"/>
          </ac:picMkLst>
        </pc:picChg>
      </pc:sldChg>
    </pc:docChg>
  </pc:docChgLst>
  <pc:docChgLst>
    <pc:chgData name="ALESSANDRO TEBALDI" userId="S::a.tebaldi@studenti.unina.it::1683cbb2-6bd2-4ef0-902b-3e335c14e533" providerId="AD" clId="Web-{36FDF4A8-3E88-4AC7-801A-11F0E9BC4A14}"/>
    <pc:docChg chg="modSld">
      <pc:chgData name="ALESSANDRO TEBALDI" userId="S::a.tebaldi@studenti.unina.it::1683cbb2-6bd2-4ef0-902b-3e335c14e533" providerId="AD" clId="Web-{36FDF4A8-3E88-4AC7-801A-11F0E9BC4A14}" dt="2020-06-08T08:49:09.990" v="1"/>
      <pc:docMkLst>
        <pc:docMk/>
      </pc:docMkLst>
      <pc:sldChg chg="modSp">
        <pc:chgData name="ALESSANDRO TEBALDI" userId="S::a.tebaldi@studenti.unina.it::1683cbb2-6bd2-4ef0-902b-3e335c14e533" providerId="AD" clId="Web-{36FDF4A8-3E88-4AC7-801A-11F0E9BC4A14}" dt="2020-06-08T08:49:09.990" v="1"/>
        <pc:sldMkLst>
          <pc:docMk/>
          <pc:sldMk cId="0" sldId="257"/>
        </pc:sldMkLst>
        <pc:spChg chg="mod">
          <ac:chgData name="ALESSANDRO TEBALDI" userId="S::a.tebaldi@studenti.unina.it::1683cbb2-6bd2-4ef0-902b-3e335c14e533" providerId="AD" clId="Web-{36FDF4A8-3E88-4AC7-801A-11F0E9BC4A14}" dt="2020-06-08T08:49:09.990" v="0"/>
          <ac:spMkLst>
            <pc:docMk/>
            <pc:sldMk cId="0" sldId="257"/>
            <ac:spMk id="66" creationId="{00000000-0000-0000-0000-000000000000}"/>
          </ac:spMkLst>
        </pc:spChg>
        <pc:spChg chg="mod">
          <ac:chgData name="ALESSANDRO TEBALDI" userId="S::a.tebaldi@studenti.unina.it::1683cbb2-6bd2-4ef0-902b-3e335c14e533" providerId="AD" clId="Web-{36FDF4A8-3E88-4AC7-801A-11F0E9BC4A14}" dt="2020-06-08T08:49:09.990" v="1"/>
          <ac:spMkLst>
            <pc:docMk/>
            <pc:sldMk cId="0" sldId="257"/>
            <ac:spMk id="67" creationId="{00000000-0000-0000-0000-000000000000}"/>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view3D>
      <c:rotX val="10"/>
      <c:rotY val="0"/>
      <c:depthPercent val="100"/>
      <c:rAngAx val="0"/>
    </c:view3D>
    <c:floor>
      <c:thickness val="0"/>
      <c:spPr>
        <a:solidFill>
          <a:schemeClr val="lt1"/>
        </a:solid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0.10127795622830453"/>
          <c:y val="5.6167162721084164E-2"/>
          <c:w val="0.88277767634541293"/>
          <c:h val="0.66939615976795164"/>
        </c:manualLayout>
      </c:layout>
      <c:bar3DChart>
        <c:barDir val="col"/>
        <c:grouping val="standard"/>
        <c:varyColors val="0"/>
        <c:ser>
          <c:idx val="0"/>
          <c:order val="0"/>
          <c:tx>
            <c:strRef>
              <c:f>Foglio1!$B$1</c:f>
              <c:strCache>
                <c:ptCount val="1"/>
                <c:pt idx="0">
                  <c:v>Average Precision</c:v>
                </c:pt>
              </c:strCache>
            </c:strRef>
          </c:tx>
          <c:spPr>
            <a:pattFill prst="ltDnDiag">
              <a:fgClr>
                <a:schemeClr val="accent5"/>
              </a:fgClr>
              <a:bgClr>
                <a:schemeClr val="accent5">
                  <a:lumMod val="20000"/>
                  <a:lumOff val="80000"/>
                </a:schemeClr>
              </a:bgClr>
            </a:pattFill>
            <a:ln>
              <a:solidFill>
                <a:schemeClr val="accent5"/>
              </a:solidFill>
            </a:ln>
            <a:effectLst/>
            <a:sp3d>
              <a:contourClr>
                <a:schemeClr val="accent5"/>
              </a:contourClr>
            </a:sp3d>
          </c:spPr>
          <c:invertIfNegative val="0"/>
          <c:cat>
            <c:strRef>
              <c:f>Foglio1!$A$2:$A$13</c:f>
              <c:strCache>
                <c:ptCount val="12"/>
                <c:pt idx="0">
                  <c:v>Bicycle</c:v>
                </c:pt>
                <c:pt idx="1">
                  <c:v>Boat</c:v>
                </c:pt>
                <c:pt idx="2">
                  <c:v>Bottle</c:v>
                </c:pt>
                <c:pt idx="3">
                  <c:v>Bus</c:v>
                </c:pt>
                <c:pt idx="4">
                  <c:v>Car</c:v>
                </c:pt>
                <c:pt idx="5">
                  <c:v>Cat</c:v>
                </c:pt>
                <c:pt idx="6">
                  <c:v>Chair</c:v>
                </c:pt>
                <c:pt idx="7">
                  <c:v>Cup</c:v>
                </c:pt>
                <c:pt idx="8">
                  <c:v>Dog</c:v>
                </c:pt>
                <c:pt idx="9">
                  <c:v>Motorbike</c:v>
                </c:pt>
                <c:pt idx="10">
                  <c:v>People</c:v>
                </c:pt>
                <c:pt idx="11">
                  <c:v>Table</c:v>
                </c:pt>
              </c:strCache>
            </c:strRef>
          </c:cat>
          <c:val>
            <c:numRef>
              <c:f>Foglio1!$B$2:$B$13</c:f>
              <c:numCache>
                <c:formatCode>General</c:formatCode>
                <c:ptCount val="12"/>
                <c:pt idx="0">
                  <c:v>0.57999999999999996</c:v>
                </c:pt>
                <c:pt idx="1">
                  <c:v>0.31</c:v>
                </c:pt>
                <c:pt idx="2">
                  <c:v>0.44</c:v>
                </c:pt>
                <c:pt idx="3">
                  <c:v>0.62</c:v>
                </c:pt>
                <c:pt idx="4">
                  <c:v>0.52</c:v>
                </c:pt>
                <c:pt idx="5">
                  <c:v>0.4</c:v>
                </c:pt>
                <c:pt idx="6">
                  <c:v>0.32</c:v>
                </c:pt>
                <c:pt idx="7">
                  <c:v>0.43</c:v>
                </c:pt>
                <c:pt idx="8">
                  <c:v>0.47</c:v>
                </c:pt>
                <c:pt idx="9">
                  <c:v>0.5</c:v>
                </c:pt>
                <c:pt idx="10">
                  <c:v>0.56999999999999995</c:v>
                </c:pt>
                <c:pt idx="11">
                  <c:v>0.26</c:v>
                </c:pt>
              </c:numCache>
            </c:numRef>
          </c:val>
          <c:extLst>
            <c:ext xmlns:c16="http://schemas.microsoft.com/office/drawing/2014/chart" uri="{C3380CC4-5D6E-409C-BE32-E72D297353CC}">
              <c16:uniqueId val="{00000000-6F4E-4A70-B63B-436C60CAE86D}"/>
            </c:ext>
          </c:extLst>
        </c:ser>
        <c:dLbls>
          <c:showLegendKey val="0"/>
          <c:showVal val="0"/>
          <c:showCatName val="0"/>
          <c:showSerName val="0"/>
          <c:showPercent val="0"/>
          <c:showBubbleSize val="0"/>
        </c:dLbls>
        <c:gapWidth val="160"/>
        <c:gapDepth val="0"/>
        <c:shape val="box"/>
        <c:axId val="1204347583"/>
        <c:axId val="1204340095"/>
        <c:axId val="1204369327"/>
      </c:bar3DChart>
      <c:catAx>
        <c:axId val="1204347583"/>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1204340095"/>
        <c:crosses val="autoZero"/>
        <c:auto val="1"/>
        <c:lblAlgn val="ctr"/>
        <c:lblOffset val="100"/>
        <c:noMultiLvlLbl val="0"/>
      </c:catAx>
      <c:valAx>
        <c:axId val="1204340095"/>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1204347583"/>
        <c:crosses val="autoZero"/>
        <c:crossBetween val="between"/>
      </c:valAx>
      <c:serAx>
        <c:axId val="1204369327"/>
        <c:scaling>
          <c:orientation val="minMax"/>
        </c:scaling>
        <c:delete val="1"/>
        <c:axPos val="b"/>
        <c:majorTickMark val="none"/>
        <c:minorTickMark val="none"/>
        <c:tickLblPos val="nextTo"/>
        <c:crossAx val="1204340095"/>
        <c:crosses val="autoZero"/>
      </c:ser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287">
  <cs:axisTitle>
    <cs:lnRef idx="0"/>
    <cs:fillRef idx="0"/>
    <cs:effectRef idx="0"/>
    <cs:fontRef idx="minor">
      <a:schemeClr val="tx1">
        <a:lumMod val="65000"/>
        <a:lumOff val="35000"/>
      </a:schemeClr>
    </cs:fontRef>
    <cs:defRPr sz="1197" b="1" kern="1200"/>
  </cs:axisTitle>
  <cs:categoryAxis>
    <cs:lnRef idx="0"/>
    <cs:fillRef idx="0"/>
    <cs:effectRef idx="0"/>
    <cs:fontRef idx="minor">
      <a:schemeClr val="tx1">
        <a:lumMod val="65000"/>
        <a:lumOff val="35000"/>
      </a:schemeClr>
    </cs:fontRef>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styleClr val="auto"/>
    </cs:effectRef>
    <cs:fontRef idx="minor">
      <a:schemeClr val="dk1"/>
    </cs:fontRef>
    <cs:spPr>
      <a:pattFill prst="narHorz">
        <a:fgClr>
          <a:schemeClr val="phClr"/>
        </a:fgClr>
        <a:bgClr>
          <a:schemeClr val="phClr">
            <a:lumMod val="20000"/>
            <a:lumOff val="80000"/>
          </a:schemeClr>
        </a:bgClr>
      </a:pattFill>
      <a:effectLst>
        <a:innerShdw blurRad="114300">
          <a:schemeClr val="phClr"/>
        </a:innerShdw>
      </a:effectLst>
    </cs:spPr>
  </cs:dataPoint>
  <cs:dataPoint3D>
    <cs:lnRef idx="0">
      <cs:styleClr val="auto"/>
    </cs:lnRef>
    <cs:fillRef idx="0">
      <cs:styleClr val="auto"/>
    </cs:fillRef>
    <cs:effectRef idx="0"/>
    <cs:fontRef idx="minor">
      <a:schemeClr val="tx1"/>
    </cs:fontRef>
    <cs:spPr>
      <a:pattFill prst="ltDnDiag">
        <a:fgClr>
          <a:schemeClr val="phClr"/>
        </a:fgClr>
        <a:bgClr>
          <a:schemeClr val="phClr">
            <a:lumMod val="20000"/>
            <a:lumOff val="80000"/>
          </a:schemeClr>
        </a:bgClr>
      </a:pattFill>
      <a:ln>
        <a:solidFill>
          <a:schemeClr val="phClr"/>
        </a:solidFill>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round/>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spPr>
      <a:solidFill>
        <a:schemeClr val="lt1"/>
      </a:solidFill>
      <a:sp3d/>
    </cs:spPr>
  </cs:floor>
  <cs:gridlineMajor>
    <cs:lnRef idx="0"/>
    <cs:fillRef idx="0"/>
    <cs:effectRef idx="0"/>
    <cs:fontRef idx="minor">
      <a:schemeClr val="dk1"/>
    </cs:fontRef>
    <cs:spPr>
      <a:ln>
        <a:solidFill>
          <a:schemeClr val="tx1">
            <a:lumMod val="15000"/>
            <a:lumOff val="85000"/>
          </a:schemeClr>
        </a:solidFill>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35000"/>
            <a:lumOff val="65000"/>
          </a:schemeClr>
        </a:solidFill>
        <a:round/>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50000"/>
        <a:lumOff val="50000"/>
      </a:schemeClr>
    </cs:fontRef>
    <cs:defRPr sz="2200" b="1" kern="1200" cap="all" spc="1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6c9054d45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6c9054d45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c9054d451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c9054d451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6cb78eb36d_1_1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6cb78eb36d_1_1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6cb39e4324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6cb39e4324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4249391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6cb39e432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6cb39e432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6cb78eb36d_1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6cb78eb36d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5764739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2"/>
        <p:cNvGrpSpPr/>
        <p:nvPr/>
      </p:nvGrpSpPr>
      <p:grpSpPr>
        <a:xfrm>
          <a:off x="0" y="0"/>
          <a:ext cx="0" cy="0"/>
          <a:chOff x="0" y="0"/>
          <a:chExt cx="0" cy="0"/>
        </a:xfrm>
      </p:grpSpPr>
      <p:sp>
        <p:nvSpPr>
          <p:cNvPr id="923" name="Google Shape;923;g649fec942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4" name="Google Shape;924;g649fec942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62e8a005de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62e8a005de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50060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6cb78eb36d_1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6cb78eb36d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a:t>
            </a:r>
            <a:endParaRPr lang="en-US"/>
          </a:p>
        </p:txBody>
      </p:sp>
      <p:sp>
        <p:nvSpPr>
          <p:cNvPr id="3" name="Content Placeholder 2"/>
          <p:cNvSpPr>
            <a:spLocks noGrp="1"/>
          </p:cNvSpPr>
          <p:nvPr>
            <p:ph idx="1"/>
          </p:nvPr>
        </p:nvSpPr>
        <p:spPr/>
        <p:txBody>
          <a:bodyPr/>
          <a:lstStyle>
            <a:lvl1pPr>
              <a:buSzPct val="95000"/>
              <a:buFont typeface="Wingdings 2" pitchFamily="18" charset="2"/>
              <a:buChar char=""/>
              <a:defRPr/>
            </a:lvl1pPr>
            <a:lvl2pPr>
              <a:buSzPct val="95000"/>
              <a:buFont typeface="Wingdings 2" pitchFamily="18" charset="2"/>
              <a:buChar char=""/>
              <a:defRPr/>
            </a:lvl2pPr>
            <a:lvl3pPr>
              <a:buSzPct val="95000"/>
              <a:buFont typeface="Wingdings 2" pitchFamily="18" charset="2"/>
              <a:buChar char=""/>
              <a:defRPr/>
            </a:lvl3pPr>
            <a:lvl4pPr>
              <a:buSzPct val="95000"/>
              <a:buFont typeface="Wingdings 2" pitchFamily="18" charset="2"/>
              <a:buChar char=""/>
              <a:defRPr/>
            </a:lvl4pPr>
            <a:lvl5pPr>
              <a:buSzPct val="95000"/>
              <a:buFont typeface="Wingdings 2" pitchFamily="18" charset="2"/>
              <a:buChar char=""/>
              <a:defRPr/>
            </a:lvl5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Date Placeholder 3"/>
          <p:cNvSpPr>
            <a:spLocks noGrp="1"/>
          </p:cNvSpPr>
          <p:nvPr>
            <p:ph type="dt" sz="half" idx="10"/>
          </p:nvPr>
        </p:nvSpPr>
        <p:spPr/>
        <p:txBody>
          <a:bodyPr/>
          <a:lstStyle/>
          <a:p>
            <a:fld id="{4B6055F8-1D02-4417-9241-55C834FD9970}" type="datetimeFigureOut">
              <a:rPr lang="it-IT" smtClean="0"/>
              <a:pPr/>
              <a:t>13/06/2021</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B007B441-5312-499D-93C3-6E37886527FA}" type="slidenum">
              <a:rPr lang="it-IT" smtClean="0"/>
              <a:pPr/>
              <a:t>‹N›</a:t>
            </a:fld>
            <a:endParaRPr lang="it-IT"/>
          </a:p>
        </p:txBody>
      </p:sp>
    </p:spTree>
    <p:extLst>
      <p:ext uri="{BB962C8B-B14F-4D97-AF65-F5344CB8AC3E}">
        <p14:creationId xmlns:p14="http://schemas.microsoft.com/office/powerpoint/2010/main" val="3295251035"/>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chart" Target="../charts/char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ctrTitle"/>
          </p:nvPr>
        </p:nvSpPr>
        <p:spPr>
          <a:xfrm>
            <a:off x="311700" y="519150"/>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sz="2400" b="1" i="1" dirty="0"/>
              <a:t>Rivelazione di oggetti in condizioni di scarsa luminosità</a:t>
            </a:r>
          </a:p>
        </p:txBody>
      </p:sp>
      <p:sp>
        <p:nvSpPr>
          <p:cNvPr id="67" name="Google Shape;67;p15"/>
          <p:cNvSpPr txBox="1">
            <a:spLocks noGrp="1"/>
          </p:cNvSpPr>
          <p:nvPr>
            <p:ph type="subTitle" idx="1"/>
          </p:nvPr>
        </p:nvSpPr>
        <p:spPr>
          <a:xfrm>
            <a:off x="311700" y="3043989"/>
            <a:ext cx="8520600" cy="1312858"/>
          </a:xfrm>
          <a:prstGeom prst="rect">
            <a:avLst/>
          </a:prstGeom>
        </p:spPr>
        <p:txBody>
          <a:bodyPr spcFirstLastPara="1" wrap="square" lIns="91425" tIns="91425" rIns="91425" bIns="91425" anchor="t" anchorCtr="0">
            <a:noAutofit/>
          </a:bodyPr>
          <a:lstStyle/>
          <a:p>
            <a:pPr algn="ctr"/>
            <a:r>
              <a:rPr lang="it-IT" sz="1800" i="1" dirty="0">
                <a:latin typeface="Times New Roman" panose="02020603050405020304" pitchFamily="18" charset="0"/>
                <a:cs typeface="Times New Roman" panose="02020603050405020304" pitchFamily="18" charset="0"/>
              </a:rPr>
              <a:t>Pascarella Vincenzo</a:t>
            </a:r>
          </a:p>
          <a:p>
            <a:pPr algn="ctr"/>
            <a:r>
              <a:rPr lang="it-IT" sz="1800" i="1" dirty="0">
                <a:latin typeface="Times New Roman" panose="02020603050405020304" pitchFamily="18" charset="0"/>
                <a:cs typeface="Times New Roman" panose="02020603050405020304" pitchFamily="18" charset="0"/>
              </a:rPr>
              <a:t>Reggio Raimondo</a:t>
            </a:r>
          </a:p>
          <a:p>
            <a:r>
              <a:rPr lang="it-IT" sz="1800" i="1" dirty="0">
                <a:latin typeface="Times New Roman" panose="02020603050405020304" pitchFamily="18" charset="0"/>
                <a:cs typeface="Times New Roman" panose="02020603050405020304" pitchFamily="18" charset="0"/>
              </a:rPr>
              <a:t>Riccio Emanuele</a:t>
            </a:r>
          </a:p>
          <a:p>
            <a:pPr algn="ctr"/>
            <a:r>
              <a:rPr lang="it-IT" sz="1800" i="1" dirty="0">
                <a:latin typeface="Times New Roman" panose="02020603050405020304" pitchFamily="18" charset="0"/>
                <a:cs typeface="Times New Roman" panose="02020603050405020304" pitchFamily="18" charset="0"/>
              </a:rPr>
              <a:t>(Gruppo 3)</a:t>
            </a:r>
            <a:endParaRPr sz="1800" i="1" dirty="0"/>
          </a:p>
          <a:p>
            <a:pPr marL="0" lvl="0" indent="0" algn="ctr" rtl="0">
              <a:spcBef>
                <a:spcPts val="0"/>
              </a:spcBef>
              <a:spcAft>
                <a:spcPts val="0"/>
              </a:spcAft>
              <a:buNone/>
            </a:pPr>
            <a:endParaRPr sz="1800" i="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79;p17">
            <a:extLst>
              <a:ext uri="{FF2B5EF4-FFF2-40B4-BE49-F238E27FC236}">
                <a16:creationId xmlns:a16="http://schemas.microsoft.com/office/drawing/2014/main" id="{1BA6726C-FCA1-4F41-A01A-C2209E9B3746}"/>
              </a:ext>
            </a:extLst>
          </p:cNvPr>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Dataset </a:t>
            </a:r>
            <a:r>
              <a:rPr lang="en" b="1" dirty="0"/>
              <a:t>(ExDark)</a:t>
            </a:r>
            <a:endParaRPr b="1" dirty="0"/>
          </a:p>
        </p:txBody>
      </p:sp>
      <p:sp>
        <p:nvSpPr>
          <p:cNvPr id="7" name="Google Shape;102;p20">
            <a:extLst>
              <a:ext uri="{FF2B5EF4-FFF2-40B4-BE49-F238E27FC236}">
                <a16:creationId xmlns:a16="http://schemas.microsoft.com/office/drawing/2014/main" id="{C2222CDF-4045-47B2-8B1B-B35CD7F7C61E}"/>
              </a:ext>
            </a:extLst>
          </p:cNvPr>
          <p:cNvSpPr txBox="1">
            <a:spLocks noGrp="1"/>
          </p:cNvSpPr>
          <p:nvPr>
            <p:ph type="body" idx="1"/>
          </p:nvPr>
        </p:nvSpPr>
        <p:spPr>
          <a:xfrm>
            <a:off x="311700" y="1199261"/>
            <a:ext cx="8520600" cy="790625"/>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Il dataset utilizzato contiene esclusivamente immagini in condizioni di scarsa luminosità per cui è fornita la localizzazione di 12 tipi di classi.</a:t>
            </a:r>
          </a:p>
          <a:p>
            <a:pPr marL="114300" lvl="0" indent="0" algn="l" rtl="0">
              <a:spcBef>
                <a:spcPts val="0"/>
              </a:spcBef>
              <a:spcAft>
                <a:spcPts val="0"/>
              </a:spcAft>
              <a:buSzPts val="1800"/>
              <a:buNone/>
            </a:pPr>
            <a:br>
              <a:rPr lang="en" dirty="0"/>
            </a:br>
            <a:r>
              <a:rPr lang="en" dirty="0">
                <a:effectLst>
                  <a:outerShdw blurRad="38100" dist="38100" dir="2700000" algn="tl">
                    <a:srgbClr val="000000">
                      <a:alpha val="43137"/>
                    </a:srgbClr>
                  </a:outerShdw>
                </a:effectLst>
              </a:rPr>
              <a:t>     </a:t>
            </a:r>
            <a:r>
              <a:rPr lang="en" i="1" dirty="0"/>
              <a:t>Suddivisione dataset:				          Esempio:</a:t>
            </a:r>
            <a:br>
              <a:rPr lang="en" dirty="0"/>
            </a:br>
            <a:endParaRPr dirty="0"/>
          </a:p>
          <a:p>
            <a:pPr marL="0" lvl="0" indent="0" algn="l" rtl="0">
              <a:spcBef>
                <a:spcPts val="1600"/>
              </a:spcBef>
              <a:spcAft>
                <a:spcPts val="0"/>
              </a:spcAft>
              <a:buNone/>
            </a:pPr>
            <a:endParaRPr dirty="0"/>
          </a:p>
          <a:p>
            <a:pPr marL="457200" lvl="0" indent="0" algn="l" rtl="0">
              <a:spcBef>
                <a:spcPts val="1600"/>
              </a:spcBef>
              <a:spcAft>
                <a:spcPts val="0"/>
              </a:spcAft>
              <a:buNone/>
            </a:pPr>
            <a:endParaRPr dirty="0"/>
          </a:p>
          <a:p>
            <a:pPr marL="0" lvl="0" indent="0" algn="l" rtl="0">
              <a:spcBef>
                <a:spcPts val="1600"/>
              </a:spcBef>
              <a:spcAft>
                <a:spcPts val="1600"/>
              </a:spcAft>
              <a:buNone/>
            </a:pPr>
            <a:br>
              <a:rPr lang="en" dirty="0"/>
            </a:br>
            <a:endParaRPr dirty="0"/>
          </a:p>
        </p:txBody>
      </p:sp>
      <p:pic>
        <p:nvPicPr>
          <p:cNvPr id="9" name="Immagine 8">
            <a:extLst>
              <a:ext uri="{FF2B5EF4-FFF2-40B4-BE49-F238E27FC236}">
                <a16:creationId xmlns:a16="http://schemas.microsoft.com/office/drawing/2014/main" id="{BA8D2B2D-06B7-42F6-8438-D904F51807C4}"/>
              </a:ext>
            </a:extLst>
          </p:cNvPr>
          <p:cNvPicPr>
            <a:picLocks noChangeAspect="1"/>
          </p:cNvPicPr>
          <p:nvPr/>
        </p:nvPicPr>
        <p:blipFill>
          <a:blip r:embed="rId2"/>
          <a:stretch>
            <a:fillRect/>
          </a:stretch>
        </p:blipFill>
        <p:spPr>
          <a:xfrm>
            <a:off x="5092223" y="2702580"/>
            <a:ext cx="1572115" cy="1875724"/>
          </a:xfrm>
          <a:prstGeom prst="rect">
            <a:avLst/>
          </a:prstGeom>
        </p:spPr>
      </p:pic>
      <p:pic>
        <p:nvPicPr>
          <p:cNvPr id="11" name="Immagine 10">
            <a:extLst>
              <a:ext uri="{FF2B5EF4-FFF2-40B4-BE49-F238E27FC236}">
                <a16:creationId xmlns:a16="http://schemas.microsoft.com/office/drawing/2014/main" id="{AE4C6213-DC13-4BD3-A4F1-F9A025C873C9}"/>
              </a:ext>
            </a:extLst>
          </p:cNvPr>
          <p:cNvPicPr>
            <a:picLocks noChangeAspect="1"/>
          </p:cNvPicPr>
          <p:nvPr/>
        </p:nvPicPr>
        <p:blipFill>
          <a:blip r:embed="rId3"/>
          <a:stretch>
            <a:fillRect/>
          </a:stretch>
        </p:blipFill>
        <p:spPr>
          <a:xfrm>
            <a:off x="441881" y="2635345"/>
            <a:ext cx="2891075" cy="18207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Immagine 2" descr="Immagine che contiene testo, esterni&#10;&#10;Descrizione generata automaticamente">
            <a:extLst>
              <a:ext uri="{FF2B5EF4-FFF2-40B4-BE49-F238E27FC236}">
                <a16:creationId xmlns:a16="http://schemas.microsoft.com/office/drawing/2014/main" id="{FBE49024-7D83-4C61-B1C1-7945A02BD6CB}"/>
              </a:ext>
            </a:extLst>
          </p:cNvPr>
          <p:cNvPicPr>
            <a:picLocks noChangeAspect="1"/>
          </p:cNvPicPr>
          <p:nvPr/>
        </p:nvPicPr>
        <p:blipFill>
          <a:blip r:embed="rId4"/>
          <a:stretch>
            <a:fillRect/>
          </a:stretch>
        </p:blipFill>
        <p:spPr>
          <a:xfrm>
            <a:off x="7399436" y="2716306"/>
            <a:ext cx="1560611" cy="1861998"/>
          </a:xfrm>
          <a:prstGeom prst="rect">
            <a:avLst/>
          </a:prstGeom>
        </p:spPr>
      </p:pic>
      <p:sp>
        <p:nvSpPr>
          <p:cNvPr id="4" name="Freccia a destra 3">
            <a:extLst>
              <a:ext uri="{FF2B5EF4-FFF2-40B4-BE49-F238E27FC236}">
                <a16:creationId xmlns:a16="http://schemas.microsoft.com/office/drawing/2014/main" id="{86232328-0C30-477C-8744-ECAFC1C564B0}"/>
              </a:ext>
            </a:extLst>
          </p:cNvPr>
          <p:cNvSpPr/>
          <p:nvPr/>
        </p:nvSpPr>
        <p:spPr>
          <a:xfrm>
            <a:off x="6864724" y="3647305"/>
            <a:ext cx="363070" cy="1467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301493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3"/>
          <p:cNvSpPr txBox="1">
            <a:spLocks noGrp="1"/>
          </p:cNvSpPr>
          <p:nvPr>
            <p:ph type="title"/>
          </p:nvPr>
        </p:nvSpPr>
        <p:spPr>
          <a:xfrm>
            <a:off x="311700" y="285869"/>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Fase di test</a:t>
            </a:r>
            <a:endParaRPr dirty="0"/>
          </a:p>
        </p:txBody>
      </p:sp>
      <p:pic>
        <p:nvPicPr>
          <p:cNvPr id="6" name="Immagine 5" descr="Immagine che contiene testo&#10;&#10;Descrizione generata automaticamente">
            <a:extLst>
              <a:ext uri="{FF2B5EF4-FFF2-40B4-BE49-F238E27FC236}">
                <a16:creationId xmlns:a16="http://schemas.microsoft.com/office/drawing/2014/main" id="{7C10AF24-80FC-4154-9987-A07C438A4FDD}"/>
              </a:ext>
            </a:extLst>
          </p:cNvPr>
          <p:cNvPicPr>
            <a:picLocks noChangeAspect="1"/>
          </p:cNvPicPr>
          <p:nvPr/>
        </p:nvPicPr>
        <p:blipFill>
          <a:blip r:embed="rId3"/>
          <a:stretch>
            <a:fillRect/>
          </a:stretch>
        </p:blipFill>
        <p:spPr>
          <a:xfrm>
            <a:off x="224294" y="1129553"/>
            <a:ext cx="5029636" cy="2397879"/>
          </a:xfrm>
          <a:prstGeom prst="rect">
            <a:avLst/>
          </a:prstGeom>
          <a:ln w="38100">
            <a:noFill/>
          </a:ln>
        </p:spPr>
      </p:pic>
      <p:sp>
        <p:nvSpPr>
          <p:cNvPr id="10" name="Segnaposto testo 2">
            <a:extLst>
              <a:ext uri="{FF2B5EF4-FFF2-40B4-BE49-F238E27FC236}">
                <a16:creationId xmlns:a16="http://schemas.microsoft.com/office/drawing/2014/main" id="{6DB35D9C-A1E2-44F5-840F-0E7EC77A2E43}"/>
              </a:ext>
            </a:extLst>
          </p:cNvPr>
          <p:cNvSpPr>
            <a:spLocks noGrp="1"/>
          </p:cNvSpPr>
          <p:nvPr>
            <p:ph type="body" idx="1"/>
          </p:nvPr>
        </p:nvSpPr>
        <p:spPr>
          <a:xfrm>
            <a:off x="123441" y="3830715"/>
            <a:ext cx="8520600" cy="1198484"/>
          </a:xfrm>
        </p:spPr>
        <p:txBody>
          <a:bodyPr/>
          <a:lstStyle/>
          <a:p>
            <a:pPr marL="285750" indent="-285750">
              <a:buFont typeface="Arial" panose="020B0604020202020204" pitchFamily="34" charset="0"/>
              <a:buChar char="•"/>
            </a:pPr>
            <a:r>
              <a:rPr lang="it-IT" sz="1400" dirty="0"/>
              <a:t>Come si evince dai risultati ottenuti, la rete presenta principalmente difficoltà nel riconoscimento dei tavoli. Infatti tale classe è  caratterizzata da un AP molto basso rispetto alle altre.</a:t>
            </a:r>
          </a:p>
          <a:p>
            <a:pPr marL="285750" indent="-285750">
              <a:buFont typeface="Arial" panose="020B0604020202020204" pitchFamily="34" charset="0"/>
              <a:buChar char="•"/>
            </a:pPr>
            <a:endParaRPr lang="it-IT" sz="1400" dirty="0"/>
          </a:p>
          <a:p>
            <a:pPr marL="285750" indent="-285750">
              <a:buFont typeface="Arial" panose="020B0604020202020204" pitchFamily="34" charset="0"/>
              <a:buChar char="•"/>
            </a:pPr>
            <a:r>
              <a:rPr lang="it-IT" sz="1400" dirty="0"/>
              <a:t>Sono stati ottenuti ottimi risultati con classi come Bicycle o Bus.</a:t>
            </a:r>
          </a:p>
          <a:p>
            <a:endParaRPr lang="it-IT" dirty="0"/>
          </a:p>
          <a:p>
            <a:pPr marL="114300" indent="0">
              <a:buNone/>
            </a:pPr>
            <a:endParaRPr lang="it-IT" dirty="0"/>
          </a:p>
        </p:txBody>
      </p:sp>
      <p:graphicFrame>
        <p:nvGraphicFramePr>
          <p:cNvPr id="8" name="Grafico 7">
            <a:extLst>
              <a:ext uri="{FF2B5EF4-FFF2-40B4-BE49-F238E27FC236}">
                <a16:creationId xmlns:a16="http://schemas.microsoft.com/office/drawing/2014/main" id="{D4CC3E49-968A-4D8D-B564-CD9B88FCA587}"/>
              </a:ext>
            </a:extLst>
          </p:cNvPr>
          <p:cNvGraphicFramePr/>
          <p:nvPr>
            <p:extLst>
              <p:ext uri="{D42A27DB-BD31-4B8C-83A1-F6EECF244321}">
                <p14:modId xmlns:p14="http://schemas.microsoft.com/office/powerpoint/2010/main" val="168437491"/>
              </p:ext>
            </p:extLst>
          </p:nvPr>
        </p:nvGraphicFramePr>
        <p:xfrm>
          <a:off x="5174881" y="858569"/>
          <a:ext cx="3673287" cy="2931802"/>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745318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25"/>
        <p:cNvGrpSpPr/>
        <p:nvPr/>
      </p:nvGrpSpPr>
      <p:grpSpPr>
        <a:xfrm>
          <a:off x="0" y="0"/>
          <a:ext cx="0" cy="0"/>
          <a:chOff x="0" y="0"/>
          <a:chExt cx="0" cy="0"/>
        </a:xfrm>
      </p:grpSpPr>
      <p:sp>
        <p:nvSpPr>
          <p:cNvPr id="926" name="Google Shape;926;p85"/>
          <p:cNvSpPr txBox="1">
            <a:spLocks noGrp="1"/>
          </p:cNvSpPr>
          <p:nvPr>
            <p:ph type="title"/>
          </p:nvPr>
        </p:nvSpPr>
        <p:spPr>
          <a:xfrm>
            <a:off x="148153" y="371508"/>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Esempi positivi</a:t>
            </a:r>
            <a:endParaRPr dirty="0"/>
          </a:p>
        </p:txBody>
      </p:sp>
      <p:pic>
        <p:nvPicPr>
          <p:cNvPr id="3" name="Immagine 2">
            <a:extLst>
              <a:ext uri="{FF2B5EF4-FFF2-40B4-BE49-F238E27FC236}">
                <a16:creationId xmlns:a16="http://schemas.microsoft.com/office/drawing/2014/main" id="{52BFF67C-1F27-446D-AD45-F170D5A4D784}"/>
              </a:ext>
            </a:extLst>
          </p:cNvPr>
          <p:cNvPicPr>
            <a:picLocks noChangeAspect="1"/>
          </p:cNvPicPr>
          <p:nvPr/>
        </p:nvPicPr>
        <p:blipFill>
          <a:blip r:embed="rId3"/>
          <a:stretch>
            <a:fillRect/>
          </a:stretch>
        </p:blipFill>
        <p:spPr>
          <a:xfrm>
            <a:off x="4706471" y="1531361"/>
            <a:ext cx="4096753" cy="2664122"/>
          </a:xfrm>
          <a:prstGeom prst="rect">
            <a:avLst/>
          </a:prstGeom>
          <a:ln>
            <a:noFill/>
          </a:ln>
          <a:effectLst>
            <a:outerShdw blurRad="292100" dist="139700" dir="2700000" algn="tl" rotWithShape="0">
              <a:srgbClr val="333333">
                <a:alpha val="65000"/>
              </a:srgbClr>
            </a:outerShdw>
          </a:effectLst>
        </p:spPr>
      </p:pic>
      <p:pic>
        <p:nvPicPr>
          <p:cNvPr id="5" name="Immagine 4" descr="Immagine che contiene testo&#10;&#10;Descrizione generata automaticamente">
            <a:extLst>
              <a:ext uri="{FF2B5EF4-FFF2-40B4-BE49-F238E27FC236}">
                <a16:creationId xmlns:a16="http://schemas.microsoft.com/office/drawing/2014/main" id="{266F9A2E-E625-4713-AAFD-A9446E819435}"/>
              </a:ext>
            </a:extLst>
          </p:cNvPr>
          <p:cNvPicPr>
            <a:picLocks noChangeAspect="1"/>
          </p:cNvPicPr>
          <p:nvPr/>
        </p:nvPicPr>
        <p:blipFill>
          <a:blip r:embed="rId4"/>
          <a:stretch>
            <a:fillRect/>
          </a:stretch>
        </p:blipFill>
        <p:spPr>
          <a:xfrm>
            <a:off x="412783" y="1531360"/>
            <a:ext cx="4024747" cy="2664121"/>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AEFC3E0-ABCF-41BA-ADDE-9813DF49EEA9}"/>
              </a:ext>
            </a:extLst>
          </p:cNvPr>
          <p:cNvSpPr>
            <a:spLocks noGrp="1"/>
          </p:cNvSpPr>
          <p:nvPr>
            <p:ph type="title"/>
          </p:nvPr>
        </p:nvSpPr>
        <p:spPr/>
        <p:txBody>
          <a:bodyPr/>
          <a:lstStyle/>
          <a:p>
            <a:r>
              <a:rPr lang="it-IT" dirty="0"/>
              <a:t>Esempi negativi</a:t>
            </a:r>
          </a:p>
        </p:txBody>
      </p:sp>
      <p:pic>
        <p:nvPicPr>
          <p:cNvPr id="7" name="Immagine 6" descr="Immagine che contiene testo, parecchi&#10;&#10;Descrizione generata automaticamente">
            <a:extLst>
              <a:ext uri="{FF2B5EF4-FFF2-40B4-BE49-F238E27FC236}">
                <a16:creationId xmlns:a16="http://schemas.microsoft.com/office/drawing/2014/main" id="{2845B64D-2B8B-4C44-B335-BD67B1CB9CAE}"/>
              </a:ext>
            </a:extLst>
          </p:cNvPr>
          <p:cNvPicPr>
            <a:picLocks noChangeAspect="1"/>
          </p:cNvPicPr>
          <p:nvPr/>
        </p:nvPicPr>
        <p:blipFill>
          <a:blip r:embed="rId2"/>
          <a:stretch>
            <a:fillRect/>
          </a:stretch>
        </p:blipFill>
        <p:spPr>
          <a:xfrm>
            <a:off x="665624" y="1262745"/>
            <a:ext cx="3906376" cy="2929782"/>
          </a:xfrm>
          <a:prstGeom prst="rect">
            <a:avLst/>
          </a:prstGeom>
          <a:ln>
            <a:noFill/>
          </a:ln>
          <a:effectLst>
            <a:outerShdw blurRad="292100" dist="139700" dir="2700000" algn="tl" rotWithShape="0">
              <a:srgbClr val="333333">
                <a:alpha val="65000"/>
              </a:srgbClr>
            </a:outerShdw>
          </a:effectLst>
        </p:spPr>
      </p:pic>
      <p:pic>
        <p:nvPicPr>
          <p:cNvPr id="9" name="Immagine 8" descr="Immagine che contiene testo, interni, persona&#10;&#10;Descrizione generata automaticamente">
            <a:extLst>
              <a:ext uri="{FF2B5EF4-FFF2-40B4-BE49-F238E27FC236}">
                <a16:creationId xmlns:a16="http://schemas.microsoft.com/office/drawing/2014/main" id="{8CFAD8CD-3A57-4EBD-A8A0-555EC60A036C}"/>
              </a:ext>
            </a:extLst>
          </p:cNvPr>
          <p:cNvPicPr>
            <a:picLocks noChangeAspect="1"/>
          </p:cNvPicPr>
          <p:nvPr/>
        </p:nvPicPr>
        <p:blipFill>
          <a:blip r:embed="rId3"/>
          <a:stretch>
            <a:fillRect/>
          </a:stretch>
        </p:blipFill>
        <p:spPr>
          <a:xfrm>
            <a:off x="4925924" y="1262745"/>
            <a:ext cx="3906376" cy="29297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47839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93"/>
          <p:cNvSpPr txBox="1">
            <a:spLocks noGrp="1"/>
          </p:cNvSpPr>
          <p:nvPr>
            <p:ph type="title"/>
          </p:nvPr>
        </p:nvSpPr>
        <p:spPr>
          <a:xfrm>
            <a:off x="210847" y="322729"/>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Alan</a:t>
            </a:r>
            <a:endParaRPr dirty="0"/>
          </a:p>
        </p:txBody>
      </p:sp>
      <p:pic>
        <p:nvPicPr>
          <p:cNvPr id="5" name="Immagine 4" descr="Immagine che contiene testo, nero&#10;&#10;Descrizione generata automaticamente">
            <a:extLst>
              <a:ext uri="{FF2B5EF4-FFF2-40B4-BE49-F238E27FC236}">
                <a16:creationId xmlns:a16="http://schemas.microsoft.com/office/drawing/2014/main" id="{06DD2C3B-C406-4D75-9E65-6E462249BD01}"/>
              </a:ext>
            </a:extLst>
          </p:cNvPr>
          <p:cNvPicPr>
            <a:picLocks noChangeAspect="1"/>
          </p:cNvPicPr>
          <p:nvPr/>
        </p:nvPicPr>
        <p:blipFill>
          <a:blip r:embed="rId3"/>
          <a:stretch>
            <a:fillRect/>
          </a:stretch>
        </p:blipFill>
        <p:spPr>
          <a:xfrm>
            <a:off x="2924733" y="1219049"/>
            <a:ext cx="2942771" cy="3480697"/>
          </a:xfrm>
          <a:prstGeom prst="rect">
            <a:avLst/>
          </a:prstGeom>
          <a:ln w="190500" cap="sq">
            <a:solidFill>
              <a:srgbClr val="C8C6BD"/>
            </a:solidFill>
            <a:prstDash val="solid"/>
            <a:miter lim="800000"/>
          </a:ln>
          <a:effectLst>
            <a:outerShdw blurRad="254000" algn="bl" rotWithShape="0">
              <a:srgbClr val="000000">
                <a:alpha val="43000"/>
              </a:srgbClr>
            </a:outerShdw>
          </a:effectLst>
          <a:scene3d>
            <a:camera prst="perspectiveFront" fov="5400000"/>
            <a:lightRig rig="threePt" dir="t">
              <a:rot lat="0" lon="0" rev="2100000"/>
            </a:lightRig>
          </a:scene3d>
          <a:sp3d extrusionH="25400">
            <a:bevelT w="304800" h="152400" prst="hardEdge"/>
            <a:extrusionClr>
              <a:srgbClr val="000000"/>
            </a:extrusionClr>
          </a:sp3d>
        </p:spPr>
      </p:pic>
    </p:spTree>
    <p:extLst>
      <p:ext uri="{BB962C8B-B14F-4D97-AF65-F5344CB8AC3E}">
        <p14:creationId xmlns:p14="http://schemas.microsoft.com/office/powerpoint/2010/main" val="3162518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r>
              <a:rPr lang="it-IT"/>
              <a:t>i</a:t>
            </a:r>
            <a:endParaRPr/>
          </a:p>
        </p:txBody>
      </p:sp>
      <p:sp>
        <p:nvSpPr>
          <p:cNvPr id="174" name="Google Shape;174;p29"/>
          <p:cNvSpPr txBox="1">
            <a:spLocks noGrp="1"/>
          </p:cNvSpPr>
          <p:nvPr>
            <p:ph type="body" idx="1"/>
          </p:nvPr>
        </p:nvSpPr>
        <p:spPr>
          <a:xfrm>
            <a:off x="311700" y="1152475"/>
            <a:ext cx="8520600" cy="3345566"/>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E’ </a:t>
            </a:r>
            <a:r>
              <a:rPr lang="it-IT" dirty="0"/>
              <a:t>stato superato l’ostacolo principale per i rivelatori di oggetti one stage, ovvero lo squilibrio di classe tramite l’utilizzo della </a:t>
            </a:r>
            <a:r>
              <a:rPr lang="it-IT" dirty="0" err="1"/>
              <a:t>focal</a:t>
            </a:r>
            <a:r>
              <a:rPr lang="it-IT" dirty="0"/>
              <a:t> </a:t>
            </a:r>
            <a:r>
              <a:rPr lang="it-IT" dirty="0" err="1"/>
              <a:t>loss</a:t>
            </a:r>
            <a:r>
              <a:rPr lang="it-IT" dirty="0"/>
              <a:t>.</a:t>
            </a:r>
            <a:br>
              <a:rPr lang="en" dirty="0"/>
            </a:br>
            <a:br>
              <a:rPr lang="en" dirty="0"/>
            </a:br>
            <a:endParaRPr dirty="0"/>
          </a:p>
          <a:p>
            <a:pPr lvl="0"/>
            <a:r>
              <a:rPr lang="en" dirty="0"/>
              <a:t>Le prestazioni </a:t>
            </a:r>
            <a:r>
              <a:rPr lang="it-IT" dirty="0"/>
              <a:t>sono relativamente buone rispetto al numero di immagini utilizzate per l’addestramento.</a:t>
            </a:r>
            <a:br>
              <a:rPr lang="en" dirty="0"/>
            </a:br>
            <a:br>
              <a:rPr lang="en" dirty="0"/>
            </a:br>
            <a:endParaRPr lang="it-IT" dirty="0"/>
          </a:p>
          <a:p>
            <a:pPr marL="457200" lvl="0" indent="-342900" algn="l" rtl="0">
              <a:spcBef>
                <a:spcPts val="0"/>
              </a:spcBef>
              <a:spcAft>
                <a:spcPts val="0"/>
              </a:spcAft>
              <a:buSzPts val="1800"/>
              <a:buChar char="●"/>
            </a:pPr>
            <a:r>
              <a:rPr lang="it-IT" dirty="0"/>
              <a:t>Una possibile soluzione potrebbe essere quella di riaddestrare la rete utilizzando un dataset più ampio.</a:t>
            </a:r>
          </a:p>
          <a:p>
            <a:pPr marL="0" lvl="0" indent="0" algn="l" rtl="0">
              <a:spcBef>
                <a:spcPts val="1600"/>
              </a:spcBef>
              <a:spcAft>
                <a:spcPts val="0"/>
              </a:spcAft>
              <a:buNone/>
            </a:pPr>
            <a:endParaRPr lang="it-IT" dirty="0"/>
          </a:p>
          <a:p>
            <a:pPr marL="457200" lvl="0" indent="0" algn="l" rtl="0">
              <a:spcBef>
                <a:spcPts val="1600"/>
              </a:spcBef>
              <a:spcAft>
                <a:spcPts val="0"/>
              </a:spcAft>
              <a:buNone/>
            </a:pPr>
            <a:endParaRPr dirty="0"/>
          </a:p>
          <a:p>
            <a:pPr marL="0" lvl="0" indent="0" algn="l" rtl="0">
              <a:spcBef>
                <a:spcPts val="1600"/>
              </a:spcBef>
              <a:spcAft>
                <a:spcPts val="1600"/>
              </a:spcAft>
              <a:buNone/>
            </a:pPr>
            <a:br>
              <a:rPr lang="en" dirty="0"/>
            </a:b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Obiettivo del progetto</a:t>
            </a:r>
            <a:endParaRPr dirty="0"/>
          </a:p>
        </p:txBody>
      </p:sp>
      <p:sp>
        <p:nvSpPr>
          <p:cNvPr id="73" name="Google Shape;73;p16"/>
          <p:cNvSpPr txBox="1">
            <a:spLocks noGrp="1"/>
          </p:cNvSpPr>
          <p:nvPr>
            <p:ph type="body" idx="1"/>
          </p:nvPr>
        </p:nvSpPr>
        <p:spPr>
          <a:xfrm>
            <a:off x="311700" y="1335118"/>
            <a:ext cx="8520600" cy="980839"/>
          </a:xfrm>
          <a:prstGeom prst="rect">
            <a:avLst/>
          </a:prstGeom>
        </p:spPr>
        <p:txBody>
          <a:bodyPr spcFirstLastPara="1" wrap="square" lIns="91425" tIns="91425" rIns="91425" bIns="91425" anchor="t" anchorCtr="0">
            <a:noAutofit/>
          </a:bodyPr>
          <a:lstStyle/>
          <a:p>
            <a:pPr marL="285750" lvl="0" indent="-285750" algn="l" rtl="0">
              <a:spcBef>
                <a:spcPts val="1600"/>
              </a:spcBef>
              <a:spcAft>
                <a:spcPts val="0"/>
              </a:spcAft>
              <a:buFont typeface="Arial" panose="020B0604020202020204" pitchFamily="34" charset="0"/>
              <a:buChar char="•"/>
            </a:pPr>
            <a:r>
              <a:rPr lang="it-IT" sz="1800" b="0" i="0" u="none" strike="noStrike" baseline="0" dirty="0">
                <a:latin typeface="NimbusRomNo9L-Regu"/>
              </a:rPr>
              <a:t>L’obiettivo di questo progetto è la rivelazione di oggetti nella situazione problematica di scarsa luminosit</a:t>
            </a:r>
            <a:r>
              <a:rPr lang="it-IT" dirty="0">
                <a:latin typeface="NimbusRomNo9L-Regu"/>
              </a:rPr>
              <a:t>à</a:t>
            </a:r>
            <a:r>
              <a:rPr lang="it-IT" sz="1800" b="0" i="0" u="none" strike="noStrike" baseline="0" dirty="0">
                <a:latin typeface="NimbusRomNo9L-Regu"/>
              </a:rPr>
              <a:t>.</a:t>
            </a:r>
            <a:endParaRPr lang="it-IT" dirty="0"/>
          </a:p>
          <a:p>
            <a:pPr marL="457200" lvl="0" indent="0" algn="l" rtl="0">
              <a:spcBef>
                <a:spcPts val="1600"/>
              </a:spcBef>
              <a:spcAft>
                <a:spcPts val="0"/>
              </a:spcAft>
              <a:buNone/>
            </a:pPr>
            <a:endParaRPr lang="it-IT" dirty="0"/>
          </a:p>
          <a:p>
            <a:pPr lvl="0" indent="0">
              <a:spcBef>
                <a:spcPts val="1600"/>
              </a:spcBef>
              <a:buNone/>
            </a:pPr>
            <a:r>
              <a:rPr lang="it-IT" sz="1400" dirty="0"/>
              <a:t>                    </a:t>
            </a:r>
            <a:br>
              <a:rPr lang="it-IT" sz="1400" dirty="0"/>
            </a:br>
            <a:r>
              <a:rPr lang="it-IT" sz="1400" dirty="0"/>
              <a:t>                     </a:t>
            </a:r>
            <a:br>
              <a:rPr lang="en" dirty="0"/>
            </a:br>
            <a:endParaRPr dirty="0"/>
          </a:p>
        </p:txBody>
      </p:sp>
      <p:sp>
        <p:nvSpPr>
          <p:cNvPr id="2" name="TextBox 1">
            <a:extLst>
              <a:ext uri="{FF2B5EF4-FFF2-40B4-BE49-F238E27FC236}">
                <a16:creationId xmlns:a16="http://schemas.microsoft.com/office/drawing/2014/main" id="{FD0889B3-5B20-489D-91A8-6506E4B45758}"/>
              </a:ext>
            </a:extLst>
          </p:cNvPr>
          <p:cNvSpPr txBox="1"/>
          <p:nvPr/>
        </p:nvSpPr>
        <p:spPr>
          <a:xfrm>
            <a:off x="5884124" y="4698475"/>
            <a:ext cx="1031051" cy="307777"/>
          </a:xfrm>
          <a:prstGeom prst="rect">
            <a:avLst/>
          </a:prstGeom>
          <a:noFill/>
        </p:spPr>
        <p:txBody>
          <a:bodyPr wrap="none" rtlCol="0">
            <a:spAutoFit/>
          </a:bodyPr>
          <a:lstStyle/>
          <a:p>
            <a:r>
              <a:rPr lang="it-IT" dirty="0" err="1"/>
              <a:t>Revelation</a:t>
            </a:r>
            <a:endParaRPr lang="it-IT" dirty="0"/>
          </a:p>
        </p:txBody>
      </p:sp>
      <p:sp>
        <p:nvSpPr>
          <p:cNvPr id="8" name="TextBox 7">
            <a:extLst>
              <a:ext uri="{FF2B5EF4-FFF2-40B4-BE49-F238E27FC236}">
                <a16:creationId xmlns:a16="http://schemas.microsoft.com/office/drawing/2014/main" id="{FBE04276-EEE0-4834-8F1F-0B745474278F}"/>
              </a:ext>
            </a:extLst>
          </p:cNvPr>
          <p:cNvSpPr txBox="1"/>
          <p:nvPr/>
        </p:nvSpPr>
        <p:spPr>
          <a:xfrm>
            <a:off x="1783855" y="4663884"/>
            <a:ext cx="1497526" cy="307777"/>
          </a:xfrm>
          <a:prstGeom prst="rect">
            <a:avLst/>
          </a:prstGeom>
          <a:noFill/>
        </p:spPr>
        <p:txBody>
          <a:bodyPr wrap="none" rtlCol="0">
            <a:spAutoFit/>
          </a:bodyPr>
          <a:lstStyle/>
          <a:p>
            <a:r>
              <a:rPr lang="it-IT" dirty="0"/>
              <a:t>Immagine di test</a:t>
            </a:r>
          </a:p>
        </p:txBody>
      </p:sp>
      <p:sp>
        <p:nvSpPr>
          <p:cNvPr id="3" name="Arrow: Right 2">
            <a:extLst>
              <a:ext uri="{FF2B5EF4-FFF2-40B4-BE49-F238E27FC236}">
                <a16:creationId xmlns:a16="http://schemas.microsoft.com/office/drawing/2014/main" id="{4C2E571B-D870-4416-B8E0-DB07DA83916B}"/>
              </a:ext>
            </a:extLst>
          </p:cNvPr>
          <p:cNvSpPr/>
          <p:nvPr/>
        </p:nvSpPr>
        <p:spPr>
          <a:xfrm>
            <a:off x="4026642" y="3558480"/>
            <a:ext cx="888023" cy="324631"/>
          </a:xfrm>
          <a:prstGeom prst="rightArrow">
            <a:avLst/>
          </a:prstGeom>
          <a:solidFill>
            <a:schemeClr val="accent3">
              <a:lumMod val="60000"/>
              <a:lumOff val="4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 name="Immagine 10" descr="Immagine che contiene esterni, tramonto, silhouette, scuro&#10;&#10;Descrizione generata automaticamente">
            <a:extLst>
              <a:ext uri="{FF2B5EF4-FFF2-40B4-BE49-F238E27FC236}">
                <a16:creationId xmlns:a16="http://schemas.microsoft.com/office/drawing/2014/main" id="{7120AC99-C94C-420C-8A92-C570A1D674CA}"/>
              </a:ext>
            </a:extLst>
          </p:cNvPr>
          <p:cNvPicPr>
            <a:picLocks noChangeAspect="1"/>
          </p:cNvPicPr>
          <p:nvPr/>
        </p:nvPicPr>
        <p:blipFill>
          <a:blip r:embed="rId3"/>
          <a:stretch>
            <a:fillRect/>
          </a:stretch>
        </p:blipFill>
        <p:spPr>
          <a:xfrm>
            <a:off x="1665638" y="2442849"/>
            <a:ext cx="1733959" cy="2231262"/>
          </a:xfrm>
          <a:prstGeom prst="rect">
            <a:avLst/>
          </a:prstGeom>
        </p:spPr>
      </p:pic>
      <p:pic>
        <p:nvPicPr>
          <p:cNvPr id="13" name="Immagine 12" descr="Immagine che contiene esterni, scuro, tramonto, notte&#10;&#10;Descrizione generata automaticamente">
            <a:extLst>
              <a:ext uri="{FF2B5EF4-FFF2-40B4-BE49-F238E27FC236}">
                <a16:creationId xmlns:a16="http://schemas.microsoft.com/office/drawing/2014/main" id="{8DF9B2AA-5F35-41BD-A7BC-2691C6CA2A21}"/>
              </a:ext>
            </a:extLst>
          </p:cNvPr>
          <p:cNvPicPr>
            <a:picLocks noChangeAspect="1"/>
          </p:cNvPicPr>
          <p:nvPr/>
        </p:nvPicPr>
        <p:blipFill>
          <a:blip r:embed="rId4"/>
          <a:stretch>
            <a:fillRect/>
          </a:stretch>
        </p:blipFill>
        <p:spPr>
          <a:xfrm>
            <a:off x="5439156" y="2226542"/>
            <a:ext cx="1920989" cy="247193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Google Shape;7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Scenario </a:t>
            </a:r>
            <a:endParaRPr/>
          </a:p>
        </p:txBody>
      </p:sp>
      <p:sp>
        <p:nvSpPr>
          <p:cNvPr id="80" name="Google Shape;80;p17"/>
          <p:cNvSpPr txBox="1">
            <a:spLocks noGrp="1"/>
          </p:cNvSpPr>
          <p:nvPr>
            <p:ph type="body" idx="1"/>
          </p:nvPr>
        </p:nvSpPr>
        <p:spPr>
          <a:xfrm>
            <a:off x="311700" y="1152475"/>
            <a:ext cx="8520600" cy="1967243"/>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it-IT" dirty="0"/>
              <a:t>Attualmente i sistemi di visione artificiale sono utilizzati in applicazioni critiche come </a:t>
            </a:r>
            <a:r>
              <a:rPr lang="it-IT" dirty="0" err="1"/>
              <a:t>autonumous</a:t>
            </a:r>
            <a:r>
              <a:rPr lang="it-IT" dirty="0"/>
              <a:t> drive o videosorveglianza.</a:t>
            </a:r>
          </a:p>
          <a:p>
            <a:pPr marL="114300" lvl="0" indent="0" algn="l" rtl="0">
              <a:spcBef>
                <a:spcPts val="0"/>
              </a:spcBef>
              <a:spcAft>
                <a:spcPts val="0"/>
              </a:spcAft>
              <a:buSzPts val="1800"/>
              <a:buNone/>
            </a:pPr>
            <a:endParaRPr lang="it-IT" dirty="0"/>
          </a:p>
          <a:p>
            <a:pPr marL="457200" lvl="0" indent="-342900" algn="l" rtl="0">
              <a:spcBef>
                <a:spcPts val="0"/>
              </a:spcBef>
              <a:spcAft>
                <a:spcPts val="0"/>
              </a:spcAft>
              <a:buSzPts val="1800"/>
              <a:buChar char="●"/>
            </a:pPr>
            <a:r>
              <a:rPr lang="it-IT" dirty="0"/>
              <a:t>Nasce la necessità di garantirne la robustezza e affidabilità in condizioni non ideali come la scarsa luminosità.</a:t>
            </a:r>
            <a:br>
              <a:rPr lang="en" dirty="0"/>
            </a:br>
            <a:endParaRPr dirty="0"/>
          </a:p>
          <a:p>
            <a:pPr marL="0" lvl="0" indent="0" algn="l" rtl="0">
              <a:spcBef>
                <a:spcPts val="1600"/>
              </a:spcBef>
              <a:spcAft>
                <a:spcPts val="0"/>
              </a:spcAft>
              <a:buNone/>
            </a:pPr>
            <a:endParaRPr dirty="0"/>
          </a:p>
          <a:p>
            <a:pPr marL="0" lvl="0" indent="0" algn="l" rtl="0">
              <a:spcBef>
                <a:spcPts val="1600"/>
              </a:spcBef>
              <a:spcAft>
                <a:spcPts val="0"/>
              </a:spcAft>
              <a:buNone/>
            </a:pPr>
            <a:endParaRPr dirty="0"/>
          </a:p>
          <a:p>
            <a:pPr marL="457200" lvl="0" indent="0" algn="l" rtl="0">
              <a:spcBef>
                <a:spcPts val="1600"/>
              </a:spcBef>
              <a:spcAft>
                <a:spcPts val="0"/>
              </a:spcAft>
              <a:buNone/>
            </a:pPr>
            <a:endParaRPr dirty="0"/>
          </a:p>
          <a:p>
            <a:pPr marL="0" lvl="0" indent="0" algn="l" rtl="0">
              <a:spcBef>
                <a:spcPts val="1600"/>
              </a:spcBef>
              <a:spcAft>
                <a:spcPts val="1600"/>
              </a:spcAft>
              <a:buNone/>
            </a:pPr>
            <a:br>
              <a:rPr lang="en" dirty="0"/>
            </a:br>
            <a:endParaRPr dirty="0"/>
          </a:p>
        </p:txBody>
      </p:sp>
      <p:pic>
        <p:nvPicPr>
          <p:cNvPr id="3" name="Immagine 2">
            <a:extLst>
              <a:ext uri="{FF2B5EF4-FFF2-40B4-BE49-F238E27FC236}">
                <a16:creationId xmlns:a16="http://schemas.microsoft.com/office/drawing/2014/main" id="{FF5BE3CD-5E7A-4E18-A4E5-BAC71C2F5B7E}"/>
              </a:ext>
            </a:extLst>
          </p:cNvPr>
          <p:cNvPicPr>
            <a:picLocks noChangeAspect="1"/>
          </p:cNvPicPr>
          <p:nvPr/>
        </p:nvPicPr>
        <p:blipFill>
          <a:blip r:embed="rId3"/>
          <a:stretch>
            <a:fillRect/>
          </a:stretch>
        </p:blipFill>
        <p:spPr>
          <a:xfrm>
            <a:off x="2927254" y="3254468"/>
            <a:ext cx="2881875" cy="162105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8"/>
          <p:cNvSpPr txBox="1">
            <a:spLocks noGrp="1"/>
          </p:cNvSpPr>
          <p:nvPr>
            <p:ph type="title"/>
          </p:nvPr>
        </p:nvSpPr>
        <p:spPr>
          <a:xfrm>
            <a:off x="311700" y="344173"/>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RetiNanet</a:t>
            </a:r>
            <a:endParaRPr dirty="0"/>
          </a:p>
        </p:txBody>
      </p:sp>
      <p:sp>
        <p:nvSpPr>
          <p:cNvPr id="86" name="Google Shape;86;p18"/>
          <p:cNvSpPr txBox="1">
            <a:spLocks noGrp="1"/>
          </p:cNvSpPr>
          <p:nvPr>
            <p:ph type="body" idx="1"/>
          </p:nvPr>
        </p:nvSpPr>
        <p:spPr>
          <a:xfrm>
            <a:off x="311700" y="984108"/>
            <a:ext cx="8520600" cy="2061651"/>
          </a:xfrm>
          <a:prstGeom prst="rect">
            <a:avLst/>
          </a:prstGeom>
        </p:spPr>
        <p:txBody>
          <a:bodyPr spcFirstLastPara="1" wrap="square" lIns="91425" tIns="91425" rIns="91425" bIns="91425" anchor="t" anchorCtr="0">
            <a:noAutofit/>
          </a:bodyPr>
          <a:lstStyle/>
          <a:p>
            <a:r>
              <a:rPr lang="it-IT" dirty="0"/>
              <a:t>Rilevatore </a:t>
            </a:r>
            <a:r>
              <a:rPr lang="it-IT" sz="1800" dirty="0">
                <a:effectLst/>
                <a:latin typeface="Calibri" panose="020F0502020204030204" pitchFamily="34" charset="0"/>
                <a:ea typeface="Calibri" panose="020F0502020204030204" pitchFamily="34" charset="0"/>
                <a:cs typeface="Times New Roman" panose="02020603050405020304" pitchFamily="18" charset="0"/>
              </a:rPr>
              <a:t>“</a:t>
            </a:r>
            <a:r>
              <a:rPr lang="it-IT" i="1" dirty="0"/>
              <a:t>one-stage</a:t>
            </a:r>
            <a:r>
              <a:rPr lang="it-IT" sz="1800" dirty="0">
                <a:effectLst/>
                <a:latin typeface="Calibri" panose="020F0502020204030204" pitchFamily="34" charset="0"/>
                <a:ea typeface="Calibri" panose="020F0502020204030204" pitchFamily="34" charset="0"/>
                <a:cs typeface="Times New Roman" panose="02020603050405020304" pitchFamily="18" charset="0"/>
              </a:rPr>
              <a:t>“ composta da una </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backbone</a:t>
            </a:r>
            <a:r>
              <a:rPr lang="it-IT" sz="1800" dirty="0">
                <a:effectLst/>
                <a:latin typeface="Calibri" panose="020F0502020204030204" pitchFamily="34" charset="0"/>
                <a:ea typeface="Calibri" panose="020F0502020204030204" pitchFamily="34" charset="0"/>
                <a:cs typeface="Times New Roman" panose="02020603050405020304" pitchFamily="18" charset="0"/>
              </a:rPr>
              <a:t>(</a:t>
            </a:r>
            <a:r>
              <a:rPr lang="it-IT" sz="1800" dirty="0" err="1">
                <a:effectLst/>
                <a:latin typeface="Calibri" panose="020F0502020204030204" pitchFamily="34" charset="0"/>
                <a:ea typeface="Calibri" panose="020F0502020204030204" pitchFamily="34" charset="0"/>
                <a:cs typeface="Times New Roman" panose="02020603050405020304" pitchFamily="18" charset="0"/>
              </a:rPr>
              <a:t>ResNet</a:t>
            </a:r>
            <a:r>
              <a:rPr lang="it-IT" sz="1800" dirty="0">
                <a:effectLst/>
                <a:latin typeface="Calibri" panose="020F0502020204030204" pitchFamily="34" charset="0"/>
                <a:ea typeface="Calibri" panose="020F0502020204030204" pitchFamily="34" charset="0"/>
                <a:cs typeface="Times New Roman" panose="02020603050405020304" pitchFamily="18" charset="0"/>
              </a:rPr>
              <a:t>) e 2 sottoreti.</a:t>
            </a:r>
            <a:endParaRPr lang="it-IT" dirty="0"/>
          </a:p>
          <a:p>
            <a:pPr marL="457200" lvl="0" indent="-342900" algn="l" rtl="0">
              <a:spcBef>
                <a:spcPts val="0"/>
              </a:spcBef>
              <a:spcAft>
                <a:spcPts val="0"/>
              </a:spcAft>
              <a:buSzPts val="1800"/>
              <a:buChar char="●"/>
            </a:pPr>
            <a:endParaRPr lang="it-IT" dirty="0"/>
          </a:p>
          <a:p>
            <a:pPr marL="457200" lvl="0" indent="-342900" algn="l" rtl="0">
              <a:spcBef>
                <a:spcPts val="0"/>
              </a:spcBef>
              <a:spcAft>
                <a:spcPts val="0"/>
              </a:spcAft>
              <a:buSzPts val="1800"/>
              <a:buChar char="●"/>
            </a:pPr>
            <a:r>
              <a:rPr lang="it-IT" dirty="0"/>
              <a:t>Colma il gap dell’accuratezza delle predizioni introducendo la </a:t>
            </a:r>
            <a:r>
              <a:rPr lang="it-IT" i="1" dirty="0" err="1"/>
              <a:t>focal-loss</a:t>
            </a:r>
            <a:r>
              <a:rPr lang="it-IT" i="1" dirty="0"/>
              <a:t>.</a:t>
            </a:r>
          </a:p>
          <a:p>
            <a:pPr marL="457200" lvl="0" indent="-342900" algn="l" rtl="0">
              <a:spcBef>
                <a:spcPts val="0"/>
              </a:spcBef>
              <a:spcAft>
                <a:spcPts val="0"/>
              </a:spcAft>
              <a:buSzPts val="1800"/>
              <a:buChar char="●"/>
            </a:pPr>
            <a:endParaRPr lang="it-IT" dirty="0"/>
          </a:p>
          <a:p>
            <a:pPr marL="457200" lvl="0" indent="-342900" algn="l" rtl="0">
              <a:spcBef>
                <a:spcPts val="0"/>
              </a:spcBef>
              <a:spcAft>
                <a:spcPts val="0"/>
              </a:spcAft>
              <a:buSzPts val="1800"/>
              <a:buChar char="●"/>
            </a:pPr>
            <a:r>
              <a:rPr lang="it-IT" dirty="0"/>
              <a:t>Introduce la FPN, diventata una delle componenti alla base di molti riconoscitori nella </a:t>
            </a:r>
            <a:r>
              <a:rPr lang="it-IT" i="1" dirty="0"/>
              <a:t>computer </a:t>
            </a:r>
            <a:r>
              <a:rPr lang="it-IT" i="1" dirty="0" err="1"/>
              <a:t>vision</a:t>
            </a:r>
            <a:r>
              <a:rPr lang="it-IT" dirty="0"/>
              <a:t>.</a:t>
            </a:r>
          </a:p>
          <a:p>
            <a:pPr marL="0" lvl="0" indent="0" algn="l" rtl="0">
              <a:spcBef>
                <a:spcPts val="1600"/>
              </a:spcBef>
              <a:spcAft>
                <a:spcPts val="0"/>
              </a:spcAft>
              <a:buNone/>
            </a:pPr>
            <a:endParaRPr dirty="0"/>
          </a:p>
          <a:p>
            <a:pPr marL="457200" lvl="0" indent="0" algn="l" rtl="0">
              <a:spcBef>
                <a:spcPts val="1600"/>
              </a:spcBef>
              <a:spcAft>
                <a:spcPts val="0"/>
              </a:spcAft>
              <a:buNone/>
            </a:pPr>
            <a:endParaRPr dirty="0"/>
          </a:p>
          <a:p>
            <a:pPr marL="0" lvl="0" indent="0" algn="l" rtl="0">
              <a:spcBef>
                <a:spcPts val="1600"/>
              </a:spcBef>
              <a:spcAft>
                <a:spcPts val="1600"/>
              </a:spcAft>
              <a:buNone/>
            </a:pPr>
            <a:br>
              <a:rPr lang="en" dirty="0"/>
            </a:br>
            <a:endParaRPr dirty="0"/>
          </a:p>
        </p:txBody>
      </p:sp>
      <p:pic>
        <p:nvPicPr>
          <p:cNvPr id="4" name="Immagine 3">
            <a:extLst>
              <a:ext uri="{FF2B5EF4-FFF2-40B4-BE49-F238E27FC236}">
                <a16:creationId xmlns:a16="http://schemas.microsoft.com/office/drawing/2014/main" id="{3F9EEA3B-8411-48D6-BE99-0803F859D96C}"/>
              </a:ext>
            </a:extLst>
          </p:cNvPr>
          <p:cNvPicPr>
            <a:picLocks noChangeAspect="1"/>
          </p:cNvPicPr>
          <p:nvPr/>
        </p:nvPicPr>
        <p:blipFill>
          <a:blip r:embed="rId3"/>
          <a:stretch>
            <a:fillRect/>
          </a:stretch>
        </p:blipFill>
        <p:spPr>
          <a:xfrm>
            <a:off x="1078194" y="2918018"/>
            <a:ext cx="6775046" cy="2002342"/>
          </a:xfrm>
          <a:prstGeom prst="rect">
            <a:avLst/>
          </a:prstGeom>
        </p:spPr>
      </p:pic>
    </p:spTree>
    <p:extLst>
      <p:ext uri="{BB962C8B-B14F-4D97-AF65-F5344CB8AC3E}">
        <p14:creationId xmlns:p14="http://schemas.microsoft.com/office/powerpoint/2010/main" val="2133771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4C24748-E401-42FE-B409-69F08AD580CC}"/>
              </a:ext>
            </a:extLst>
          </p:cNvPr>
          <p:cNvSpPr>
            <a:spLocks noGrp="1"/>
          </p:cNvSpPr>
          <p:nvPr>
            <p:ph type="title"/>
          </p:nvPr>
        </p:nvSpPr>
        <p:spPr/>
        <p:txBody>
          <a:bodyPr/>
          <a:lstStyle/>
          <a:p>
            <a:r>
              <a:rPr lang="it-IT" dirty="0"/>
              <a:t>Feature Pyramid Networks</a:t>
            </a:r>
          </a:p>
        </p:txBody>
      </p:sp>
      <p:sp>
        <p:nvSpPr>
          <p:cNvPr id="3" name="Segnaposto testo 2">
            <a:extLst>
              <a:ext uri="{FF2B5EF4-FFF2-40B4-BE49-F238E27FC236}">
                <a16:creationId xmlns:a16="http://schemas.microsoft.com/office/drawing/2014/main" id="{BC2655BD-DEAA-4948-B51A-ADFC477E7C88}"/>
              </a:ext>
            </a:extLst>
          </p:cNvPr>
          <p:cNvSpPr>
            <a:spLocks noGrp="1"/>
          </p:cNvSpPr>
          <p:nvPr>
            <p:ph type="body" idx="1"/>
          </p:nvPr>
        </p:nvSpPr>
        <p:spPr/>
        <p:txBody>
          <a:bodyPr/>
          <a:lstStyle/>
          <a:p>
            <a:r>
              <a:rPr lang="it-IT" dirty="0"/>
              <a:t>Sfrutta il concetto di piramidi di features.</a:t>
            </a:r>
          </a:p>
          <a:p>
            <a:pPr marL="114300" indent="0">
              <a:buNone/>
            </a:pPr>
            <a:endParaRPr lang="it-IT" dirty="0"/>
          </a:p>
          <a:p>
            <a:r>
              <a:rPr lang="it-IT" dirty="0"/>
              <a:t>Effettua la predizione su feature </a:t>
            </a:r>
            <a:r>
              <a:rPr lang="it-IT" dirty="0" err="1"/>
              <a:t>map</a:t>
            </a:r>
            <a:r>
              <a:rPr lang="it-IT" dirty="0"/>
              <a:t> che rappresentano l’immagine in diverse risoluzioni. </a:t>
            </a:r>
          </a:p>
        </p:txBody>
      </p:sp>
      <p:pic>
        <p:nvPicPr>
          <p:cNvPr id="5" name="Immagine 4">
            <a:extLst>
              <a:ext uri="{FF2B5EF4-FFF2-40B4-BE49-F238E27FC236}">
                <a16:creationId xmlns:a16="http://schemas.microsoft.com/office/drawing/2014/main" id="{471E65B1-7C95-43CB-BC4E-440E400DCF61}"/>
              </a:ext>
            </a:extLst>
          </p:cNvPr>
          <p:cNvPicPr>
            <a:picLocks noChangeAspect="1"/>
          </p:cNvPicPr>
          <p:nvPr/>
        </p:nvPicPr>
        <p:blipFill>
          <a:blip r:embed="rId2"/>
          <a:stretch>
            <a:fillRect/>
          </a:stretch>
        </p:blipFill>
        <p:spPr>
          <a:xfrm>
            <a:off x="3485575" y="2261038"/>
            <a:ext cx="4549042" cy="2604164"/>
          </a:xfrm>
          <a:prstGeom prst="rect">
            <a:avLst/>
          </a:prstGeom>
        </p:spPr>
      </p:pic>
    </p:spTree>
    <p:extLst>
      <p:ext uri="{BB962C8B-B14F-4D97-AF65-F5344CB8AC3E}">
        <p14:creationId xmlns:p14="http://schemas.microsoft.com/office/powerpoint/2010/main" val="42558398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2E9B06B-F300-4C75-9740-6AC0B805D126}"/>
              </a:ext>
            </a:extLst>
          </p:cNvPr>
          <p:cNvSpPr>
            <a:spLocks noGrp="1"/>
          </p:cNvSpPr>
          <p:nvPr>
            <p:ph type="title"/>
          </p:nvPr>
        </p:nvSpPr>
        <p:spPr/>
        <p:txBody>
          <a:bodyPr/>
          <a:lstStyle/>
          <a:p>
            <a:r>
              <a:rPr lang="it-IT" dirty="0"/>
              <a:t>Anchors</a:t>
            </a:r>
          </a:p>
        </p:txBody>
      </p:sp>
      <p:sp>
        <p:nvSpPr>
          <p:cNvPr id="3" name="Segnaposto testo 2">
            <a:extLst>
              <a:ext uri="{FF2B5EF4-FFF2-40B4-BE49-F238E27FC236}">
                <a16:creationId xmlns:a16="http://schemas.microsoft.com/office/drawing/2014/main" id="{E8FADD6E-D5AC-44B1-B73C-D827C10C30EA}"/>
              </a:ext>
            </a:extLst>
          </p:cNvPr>
          <p:cNvSpPr>
            <a:spLocks noGrp="1"/>
          </p:cNvSpPr>
          <p:nvPr>
            <p:ph type="body" idx="1"/>
          </p:nvPr>
        </p:nvSpPr>
        <p:spPr>
          <a:xfrm>
            <a:off x="311700" y="1152475"/>
            <a:ext cx="8520600" cy="2532019"/>
          </a:xfrm>
        </p:spPr>
        <p:txBody>
          <a:bodyPr/>
          <a:lstStyle/>
          <a:p>
            <a:r>
              <a:rPr lang="it-IT" dirty="0"/>
              <a:t>Sono un insieme di riquadri predefiniti di una certa altezza e larghezza definite per acquisire la scala e le proporzioni di classi di oggetti.</a:t>
            </a:r>
          </a:p>
          <a:p>
            <a:endParaRPr lang="it-IT" dirty="0"/>
          </a:p>
          <a:p>
            <a:r>
              <a:rPr lang="it-IT" dirty="0"/>
              <a:t>In particolare ve ne sono 9 ancore per ogni </a:t>
            </a:r>
            <a:r>
              <a:rPr lang="it-IT" dirty="0" err="1"/>
              <a:t>layer</a:t>
            </a:r>
            <a:r>
              <a:rPr lang="it-IT" dirty="0"/>
              <a:t>.  </a:t>
            </a:r>
          </a:p>
          <a:p>
            <a:endParaRPr lang="it-IT" dirty="0"/>
          </a:p>
          <a:p>
            <a:r>
              <a:rPr lang="it-IT" dirty="0"/>
              <a:t>Esse vengono assegnate con dei ground-truth </a:t>
            </a:r>
            <a:r>
              <a:rPr lang="it-IT" dirty="0" err="1"/>
              <a:t>bounding</a:t>
            </a:r>
            <a:r>
              <a:rPr lang="it-IT" dirty="0"/>
              <a:t> boxes utilizzando una soglia di </a:t>
            </a:r>
            <a:r>
              <a:rPr lang="it-IT" dirty="0" err="1"/>
              <a:t>IoU</a:t>
            </a:r>
            <a:r>
              <a:rPr lang="it-IT" dirty="0"/>
              <a:t> pari a 0,5.</a:t>
            </a:r>
          </a:p>
        </p:txBody>
      </p:sp>
      <p:pic>
        <p:nvPicPr>
          <p:cNvPr id="1028" name="Picture 4" descr="Figure 2: Computing the Intersection of Union is as simple as dividing the area of overlap between the bounding boxes by the area of union (thank you to the excellent Pittsburg HW4 assignment for the inspiration for this figure).">
            <a:extLst>
              <a:ext uri="{FF2B5EF4-FFF2-40B4-BE49-F238E27FC236}">
                <a16:creationId xmlns:a16="http://schemas.microsoft.com/office/drawing/2014/main" id="{A2B1DAE1-6E1C-4986-B4CF-8FDCABEDBA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6371" y="3286731"/>
            <a:ext cx="2238934" cy="1746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9453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effectLst>
                  <a:outerShdw blurRad="38100" dist="38100" dir="2700000" algn="tl">
                    <a:srgbClr val="000000">
                      <a:alpha val="43137"/>
                    </a:srgbClr>
                  </a:outerShdw>
                </a:effectLst>
              </a:rPr>
              <a:t>Focal Loss </a:t>
            </a:r>
            <a:endParaRPr dirty="0">
              <a:effectLst>
                <a:outerShdw blurRad="38100" dist="38100" dir="2700000" algn="tl">
                  <a:srgbClr val="000000">
                    <a:alpha val="43137"/>
                  </a:srgbClr>
                </a:outerShdw>
              </a:effectLst>
            </a:endParaRPr>
          </a:p>
        </p:txBody>
      </p:sp>
      <p:sp>
        <p:nvSpPr>
          <p:cNvPr id="3" name="Segnaposto testo 2">
            <a:extLst>
              <a:ext uri="{FF2B5EF4-FFF2-40B4-BE49-F238E27FC236}">
                <a16:creationId xmlns:a16="http://schemas.microsoft.com/office/drawing/2014/main" id="{33413AB3-E273-4044-AB67-28466FAAC44C}"/>
              </a:ext>
            </a:extLst>
          </p:cNvPr>
          <p:cNvSpPr>
            <a:spLocks noGrp="1"/>
          </p:cNvSpPr>
          <p:nvPr>
            <p:ph type="body" idx="1"/>
          </p:nvPr>
        </p:nvSpPr>
        <p:spPr>
          <a:xfrm>
            <a:off x="311700" y="1152475"/>
            <a:ext cx="8520600" cy="824243"/>
          </a:xfrm>
        </p:spPr>
        <p:txBody>
          <a:bodyPr/>
          <a:lstStyle/>
          <a:p>
            <a:r>
              <a:rPr lang="it-IT" dirty="0"/>
              <a:t>E’ definita in modo tale da far risultare più influenti in fase di addestramento gli esempi difficili e quelli mal classificati risolvendo il </a:t>
            </a:r>
            <a:r>
              <a:rPr lang="it-IT" i="1" dirty="0"/>
              <a:t>class </a:t>
            </a:r>
            <a:r>
              <a:rPr lang="it-IT" i="1" dirty="0" err="1"/>
              <a:t>imbalance</a:t>
            </a:r>
            <a:r>
              <a:rPr lang="it-IT" dirty="0"/>
              <a:t>.</a:t>
            </a:r>
            <a:endParaRPr lang="it-IT" i="1" dirty="0"/>
          </a:p>
          <a:p>
            <a:endParaRPr lang="it-IT" i="1" dirty="0"/>
          </a:p>
          <a:p>
            <a:endParaRPr lang="it-IT" i="1" dirty="0"/>
          </a:p>
        </p:txBody>
      </p:sp>
      <p:pic>
        <p:nvPicPr>
          <p:cNvPr id="5" name="Immagine 4">
            <a:extLst>
              <a:ext uri="{FF2B5EF4-FFF2-40B4-BE49-F238E27FC236}">
                <a16:creationId xmlns:a16="http://schemas.microsoft.com/office/drawing/2014/main" id="{6DF03CE4-E0E9-4E69-92AA-F6230F56FA80}"/>
              </a:ext>
            </a:extLst>
          </p:cNvPr>
          <p:cNvPicPr>
            <a:picLocks noChangeAspect="1"/>
          </p:cNvPicPr>
          <p:nvPr/>
        </p:nvPicPr>
        <p:blipFill>
          <a:blip r:embed="rId3"/>
          <a:stretch>
            <a:fillRect/>
          </a:stretch>
        </p:blipFill>
        <p:spPr>
          <a:xfrm>
            <a:off x="3057915" y="3025225"/>
            <a:ext cx="2713937" cy="1579189"/>
          </a:xfrm>
          <a:prstGeom prst="rect">
            <a:avLst/>
          </a:prstGeom>
        </p:spPr>
      </p:pic>
      <p:pic>
        <p:nvPicPr>
          <p:cNvPr id="7" name="Immagine 6">
            <a:extLst>
              <a:ext uri="{FF2B5EF4-FFF2-40B4-BE49-F238E27FC236}">
                <a16:creationId xmlns:a16="http://schemas.microsoft.com/office/drawing/2014/main" id="{02E56328-7739-4FDE-B915-AEC08B8726BD}"/>
              </a:ext>
            </a:extLst>
          </p:cNvPr>
          <p:cNvPicPr>
            <a:picLocks noChangeAspect="1"/>
          </p:cNvPicPr>
          <p:nvPr/>
        </p:nvPicPr>
        <p:blipFill>
          <a:blip r:embed="rId4"/>
          <a:stretch>
            <a:fillRect/>
          </a:stretch>
        </p:blipFill>
        <p:spPr>
          <a:xfrm>
            <a:off x="3007787" y="2286701"/>
            <a:ext cx="2876401" cy="28504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AC85D84-7A80-4A3C-986B-1A003CC5BD39}"/>
              </a:ext>
            </a:extLst>
          </p:cNvPr>
          <p:cNvSpPr>
            <a:spLocks noGrp="1"/>
          </p:cNvSpPr>
          <p:nvPr>
            <p:ph type="title"/>
          </p:nvPr>
        </p:nvSpPr>
        <p:spPr/>
        <p:txBody>
          <a:bodyPr/>
          <a:lstStyle/>
          <a:p>
            <a:r>
              <a:rPr lang="it-IT" dirty="0"/>
              <a:t>Preparazione dei dati</a:t>
            </a:r>
          </a:p>
        </p:txBody>
      </p:sp>
      <p:sp>
        <p:nvSpPr>
          <p:cNvPr id="3" name="Segnaposto testo 2">
            <a:extLst>
              <a:ext uri="{FF2B5EF4-FFF2-40B4-BE49-F238E27FC236}">
                <a16:creationId xmlns:a16="http://schemas.microsoft.com/office/drawing/2014/main" id="{609BC12E-CC42-4E4C-8195-97FE5308D291}"/>
              </a:ext>
            </a:extLst>
          </p:cNvPr>
          <p:cNvSpPr>
            <a:spLocks noGrp="1"/>
          </p:cNvSpPr>
          <p:nvPr>
            <p:ph type="body" idx="1"/>
          </p:nvPr>
        </p:nvSpPr>
        <p:spPr/>
        <p:txBody>
          <a:bodyPr/>
          <a:lstStyle/>
          <a:p>
            <a:r>
              <a:rPr lang="it-IT" dirty="0"/>
              <a:t>Sono state suddivise le 4000 immagini del dataset in:</a:t>
            </a:r>
          </a:p>
          <a:p>
            <a:pPr marL="114300" indent="0">
              <a:buNone/>
            </a:pPr>
            <a:r>
              <a:rPr lang="it-IT" dirty="0"/>
              <a:t>	</a:t>
            </a:r>
            <a:r>
              <a:rPr lang="it-IT" sz="1000" dirty="0"/>
              <a:t>1)    2000 per il training</a:t>
            </a:r>
          </a:p>
          <a:p>
            <a:pPr marL="114300" indent="0">
              <a:buNone/>
            </a:pPr>
            <a:r>
              <a:rPr lang="it-IT" sz="1000" dirty="0"/>
              <a:t>	2)    1000 per il </a:t>
            </a:r>
            <a:r>
              <a:rPr lang="it-IT" sz="1000" dirty="0" err="1"/>
              <a:t>validation</a:t>
            </a:r>
            <a:endParaRPr lang="it-IT" sz="1000" dirty="0"/>
          </a:p>
          <a:p>
            <a:pPr marL="114300" indent="0">
              <a:buNone/>
            </a:pPr>
            <a:r>
              <a:rPr lang="it-IT" sz="1000" dirty="0"/>
              <a:t> 	3)    1800 per il test</a:t>
            </a:r>
          </a:p>
          <a:p>
            <a:pPr marL="114300" indent="0">
              <a:buNone/>
            </a:pPr>
            <a:endParaRPr lang="it-IT" sz="1000" dirty="0"/>
          </a:p>
          <a:p>
            <a:r>
              <a:rPr lang="it-IT" dirty="0"/>
              <a:t>Per ogni set sono stati generati i file CSV:</a:t>
            </a:r>
          </a:p>
          <a:p>
            <a:endParaRPr lang="it-IT" dirty="0"/>
          </a:p>
          <a:p>
            <a:pPr marL="114300" indent="0">
              <a:buNone/>
            </a:pPr>
            <a:endParaRPr lang="it-IT" dirty="0"/>
          </a:p>
        </p:txBody>
      </p:sp>
      <p:sp>
        <p:nvSpPr>
          <p:cNvPr id="9" name="Rettangolo con angoli arrotondati 8">
            <a:extLst>
              <a:ext uri="{FF2B5EF4-FFF2-40B4-BE49-F238E27FC236}">
                <a16:creationId xmlns:a16="http://schemas.microsoft.com/office/drawing/2014/main" id="{BE0A5A70-44D2-44DA-ACD3-76E0AF745771}"/>
              </a:ext>
            </a:extLst>
          </p:cNvPr>
          <p:cNvSpPr/>
          <p:nvPr/>
        </p:nvSpPr>
        <p:spPr>
          <a:xfrm>
            <a:off x="1108841" y="2975785"/>
            <a:ext cx="6384782" cy="180400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it-IT" dirty="0"/>
          </a:p>
        </p:txBody>
      </p:sp>
      <p:sp>
        <p:nvSpPr>
          <p:cNvPr id="4" name="Rettangolo con angoli arrotondati 3">
            <a:extLst>
              <a:ext uri="{FF2B5EF4-FFF2-40B4-BE49-F238E27FC236}">
                <a16:creationId xmlns:a16="http://schemas.microsoft.com/office/drawing/2014/main" id="{CE5AE10A-BCB4-4AEF-9508-120DB1C8BB22}"/>
              </a:ext>
            </a:extLst>
          </p:cNvPr>
          <p:cNvSpPr/>
          <p:nvPr/>
        </p:nvSpPr>
        <p:spPr>
          <a:xfrm>
            <a:off x="1615736" y="3235630"/>
            <a:ext cx="2121763" cy="310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Train_annotations</a:t>
            </a:r>
          </a:p>
        </p:txBody>
      </p:sp>
      <p:sp>
        <p:nvSpPr>
          <p:cNvPr id="5" name="Rettangolo con angoli arrotondati 4">
            <a:extLst>
              <a:ext uri="{FF2B5EF4-FFF2-40B4-BE49-F238E27FC236}">
                <a16:creationId xmlns:a16="http://schemas.microsoft.com/office/drawing/2014/main" id="{CA3F42F5-1814-46D4-9C46-79E5C3DCBF97}"/>
              </a:ext>
            </a:extLst>
          </p:cNvPr>
          <p:cNvSpPr/>
          <p:nvPr/>
        </p:nvSpPr>
        <p:spPr>
          <a:xfrm>
            <a:off x="1615736" y="3685653"/>
            <a:ext cx="2121763" cy="310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Validation_annotations</a:t>
            </a:r>
          </a:p>
        </p:txBody>
      </p:sp>
      <p:sp>
        <p:nvSpPr>
          <p:cNvPr id="6" name="Rettangolo con angoli arrotondati 5">
            <a:extLst>
              <a:ext uri="{FF2B5EF4-FFF2-40B4-BE49-F238E27FC236}">
                <a16:creationId xmlns:a16="http://schemas.microsoft.com/office/drawing/2014/main" id="{7B687314-78B7-46B7-9304-8055D1D1E52B}"/>
              </a:ext>
            </a:extLst>
          </p:cNvPr>
          <p:cNvSpPr/>
          <p:nvPr/>
        </p:nvSpPr>
        <p:spPr>
          <a:xfrm>
            <a:off x="1615737" y="4162775"/>
            <a:ext cx="2121762" cy="310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Test_annotations</a:t>
            </a:r>
          </a:p>
        </p:txBody>
      </p:sp>
      <p:sp>
        <p:nvSpPr>
          <p:cNvPr id="7" name="Croce 6">
            <a:extLst>
              <a:ext uri="{FF2B5EF4-FFF2-40B4-BE49-F238E27FC236}">
                <a16:creationId xmlns:a16="http://schemas.microsoft.com/office/drawing/2014/main" id="{959D495B-801D-4678-B65D-C04D1EE14847}"/>
              </a:ext>
            </a:extLst>
          </p:cNvPr>
          <p:cNvSpPr/>
          <p:nvPr/>
        </p:nvSpPr>
        <p:spPr>
          <a:xfrm>
            <a:off x="4301232" y="3685653"/>
            <a:ext cx="328474" cy="328474"/>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con angoli arrotondati 7">
            <a:extLst>
              <a:ext uri="{FF2B5EF4-FFF2-40B4-BE49-F238E27FC236}">
                <a16:creationId xmlns:a16="http://schemas.microsoft.com/office/drawing/2014/main" id="{80E2F45B-A09B-4799-B9E2-EEE76B6A8761}"/>
              </a:ext>
            </a:extLst>
          </p:cNvPr>
          <p:cNvSpPr/>
          <p:nvPr/>
        </p:nvSpPr>
        <p:spPr>
          <a:xfrm>
            <a:off x="5148066" y="3679797"/>
            <a:ext cx="2121763" cy="3107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dirty="0"/>
              <a:t>class_annotations</a:t>
            </a:r>
          </a:p>
        </p:txBody>
      </p:sp>
    </p:spTree>
    <p:extLst>
      <p:ext uri="{BB962C8B-B14F-4D97-AF65-F5344CB8AC3E}">
        <p14:creationId xmlns:p14="http://schemas.microsoft.com/office/powerpoint/2010/main" val="80729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414D24E-5C13-443D-9E3D-B2841E15D386}"/>
              </a:ext>
            </a:extLst>
          </p:cNvPr>
          <p:cNvSpPr>
            <a:spLocks noGrp="1"/>
          </p:cNvSpPr>
          <p:nvPr>
            <p:ph type="title"/>
          </p:nvPr>
        </p:nvSpPr>
        <p:spPr/>
        <p:txBody>
          <a:bodyPr/>
          <a:lstStyle/>
          <a:p>
            <a:r>
              <a:rPr lang="it-IT" dirty="0"/>
              <a:t>Fase di addestramento</a:t>
            </a:r>
          </a:p>
        </p:txBody>
      </p:sp>
      <p:graphicFrame>
        <p:nvGraphicFramePr>
          <p:cNvPr id="3" name="Tabella 3">
            <a:extLst>
              <a:ext uri="{FF2B5EF4-FFF2-40B4-BE49-F238E27FC236}">
                <a16:creationId xmlns:a16="http://schemas.microsoft.com/office/drawing/2014/main" id="{CBE6716C-4B2E-4E8E-A5F6-367479124546}"/>
              </a:ext>
            </a:extLst>
          </p:cNvPr>
          <p:cNvGraphicFramePr>
            <a:graphicFrameLocks noGrp="1"/>
          </p:cNvGraphicFramePr>
          <p:nvPr>
            <p:extLst>
              <p:ext uri="{D42A27DB-BD31-4B8C-83A1-F6EECF244321}">
                <p14:modId xmlns:p14="http://schemas.microsoft.com/office/powerpoint/2010/main" val="957512263"/>
              </p:ext>
            </p:extLst>
          </p:nvPr>
        </p:nvGraphicFramePr>
        <p:xfrm>
          <a:off x="402105" y="1523326"/>
          <a:ext cx="6189956" cy="2540149"/>
        </p:xfrm>
        <a:graphic>
          <a:graphicData uri="http://schemas.openxmlformats.org/drawingml/2006/table">
            <a:tbl>
              <a:tblPr firstRow="1" bandRow="1">
                <a:tableStyleId>{775DCB02-9BB8-47FD-8907-85C794F793BA}</a:tableStyleId>
              </a:tblPr>
              <a:tblGrid>
                <a:gridCol w="1547489">
                  <a:extLst>
                    <a:ext uri="{9D8B030D-6E8A-4147-A177-3AD203B41FA5}">
                      <a16:colId xmlns:a16="http://schemas.microsoft.com/office/drawing/2014/main" val="4155710336"/>
                    </a:ext>
                  </a:extLst>
                </a:gridCol>
                <a:gridCol w="1547489">
                  <a:extLst>
                    <a:ext uri="{9D8B030D-6E8A-4147-A177-3AD203B41FA5}">
                      <a16:colId xmlns:a16="http://schemas.microsoft.com/office/drawing/2014/main" val="3011838162"/>
                    </a:ext>
                  </a:extLst>
                </a:gridCol>
                <a:gridCol w="1547489">
                  <a:extLst>
                    <a:ext uri="{9D8B030D-6E8A-4147-A177-3AD203B41FA5}">
                      <a16:colId xmlns:a16="http://schemas.microsoft.com/office/drawing/2014/main" val="948831285"/>
                    </a:ext>
                  </a:extLst>
                </a:gridCol>
                <a:gridCol w="1547489">
                  <a:extLst>
                    <a:ext uri="{9D8B030D-6E8A-4147-A177-3AD203B41FA5}">
                      <a16:colId xmlns:a16="http://schemas.microsoft.com/office/drawing/2014/main" val="1287008386"/>
                    </a:ext>
                  </a:extLst>
                </a:gridCol>
              </a:tblGrid>
              <a:tr h="504622">
                <a:tc>
                  <a:txBody>
                    <a:bodyPr/>
                    <a:lstStyle/>
                    <a:p>
                      <a:pPr algn="ctr"/>
                      <a:r>
                        <a:rPr lang="it-IT" sz="1000"/>
                        <a:t>Batch </a:t>
                      </a:r>
                      <a:r>
                        <a:rPr lang="it-IT" sz="1000" dirty="0"/>
                        <a:t>size</a:t>
                      </a:r>
                    </a:p>
                  </a:txBody>
                  <a:tcPr/>
                </a:tc>
                <a:tc>
                  <a:txBody>
                    <a:bodyPr/>
                    <a:lstStyle/>
                    <a:p>
                      <a:pPr algn="ctr"/>
                      <a:r>
                        <a:rPr lang="it-IT" sz="1000" dirty="0"/>
                        <a:t>Learning rate</a:t>
                      </a:r>
                    </a:p>
                  </a:txBody>
                  <a:tcPr/>
                </a:tc>
                <a:tc>
                  <a:txBody>
                    <a:bodyPr/>
                    <a:lstStyle/>
                    <a:p>
                      <a:pPr algn="ctr"/>
                      <a:r>
                        <a:rPr lang="it-IT" sz="1000" dirty="0" err="1"/>
                        <a:t>Epochs</a:t>
                      </a:r>
                      <a:endParaRPr lang="it-IT" sz="1000" dirty="0"/>
                    </a:p>
                  </a:txBody>
                  <a:tcPr/>
                </a:tc>
                <a:tc>
                  <a:txBody>
                    <a:bodyPr/>
                    <a:lstStyle/>
                    <a:p>
                      <a:pPr algn="ctr"/>
                      <a:r>
                        <a:rPr lang="it-IT" sz="1000" dirty="0" err="1"/>
                        <a:t>mAP</a:t>
                      </a:r>
                      <a:endParaRPr lang="it-IT" sz="1000" dirty="0"/>
                    </a:p>
                  </a:txBody>
                  <a:tcPr/>
                </a:tc>
                <a:extLst>
                  <a:ext uri="{0D108BD9-81ED-4DB2-BD59-A6C34878D82A}">
                    <a16:rowId xmlns:a16="http://schemas.microsoft.com/office/drawing/2014/main" val="3999119592"/>
                  </a:ext>
                </a:extLst>
              </a:tr>
              <a:tr h="409038">
                <a:tc>
                  <a:txBody>
                    <a:bodyPr/>
                    <a:lstStyle/>
                    <a:p>
                      <a:pPr algn="ctr"/>
                      <a:r>
                        <a:rPr lang="it-IT" sz="1200" dirty="0">
                          <a:solidFill>
                            <a:srgbClr val="00B050"/>
                          </a:solidFill>
                        </a:rPr>
                        <a:t>6</a:t>
                      </a:r>
                    </a:p>
                  </a:txBody>
                  <a:tcPr/>
                </a:tc>
                <a:tc>
                  <a:txBody>
                    <a:bodyPr/>
                    <a:lstStyle/>
                    <a:p>
                      <a:pPr algn="ctr"/>
                      <a:r>
                        <a:rPr lang="it-IT" sz="1200" dirty="0">
                          <a:solidFill>
                            <a:srgbClr val="00B050"/>
                          </a:solidFill>
                        </a:rPr>
                        <a:t>1e^-4</a:t>
                      </a:r>
                    </a:p>
                  </a:txBody>
                  <a:tcPr/>
                </a:tc>
                <a:tc>
                  <a:txBody>
                    <a:bodyPr/>
                    <a:lstStyle/>
                    <a:p>
                      <a:pPr algn="ctr"/>
                      <a:r>
                        <a:rPr lang="it-IT" sz="1200" dirty="0">
                          <a:solidFill>
                            <a:srgbClr val="00B050"/>
                          </a:solidFill>
                        </a:rPr>
                        <a:t>15</a:t>
                      </a:r>
                    </a:p>
                  </a:txBody>
                  <a:tcPr/>
                </a:tc>
                <a:tc>
                  <a:txBody>
                    <a:bodyPr/>
                    <a:lstStyle/>
                    <a:p>
                      <a:pPr algn="ctr"/>
                      <a:r>
                        <a:rPr lang="it-IT" sz="1200" dirty="0">
                          <a:solidFill>
                            <a:srgbClr val="00B050"/>
                          </a:solidFill>
                        </a:rPr>
                        <a:t>0.4344</a:t>
                      </a:r>
                    </a:p>
                  </a:txBody>
                  <a:tcPr/>
                </a:tc>
                <a:extLst>
                  <a:ext uri="{0D108BD9-81ED-4DB2-BD59-A6C34878D82A}">
                    <a16:rowId xmlns:a16="http://schemas.microsoft.com/office/drawing/2014/main" val="4274436547"/>
                  </a:ext>
                </a:extLst>
              </a:tr>
              <a:tr h="402128">
                <a:tc>
                  <a:txBody>
                    <a:bodyPr/>
                    <a:lstStyle/>
                    <a:p>
                      <a:pPr algn="ctr"/>
                      <a:r>
                        <a:rPr lang="it-IT" sz="1200" dirty="0"/>
                        <a:t>4</a:t>
                      </a:r>
                    </a:p>
                  </a:txBody>
                  <a:tcPr/>
                </a:tc>
                <a:tc>
                  <a:txBody>
                    <a:bodyPr/>
                    <a:lstStyle/>
                    <a:p>
                      <a:pPr algn="ctr"/>
                      <a:r>
                        <a:rPr lang="it-IT" sz="1200" dirty="0"/>
                        <a:t>1e^-5</a:t>
                      </a:r>
                    </a:p>
                  </a:txBody>
                  <a:tcPr/>
                </a:tc>
                <a:tc>
                  <a:txBody>
                    <a:bodyPr/>
                    <a:lstStyle/>
                    <a:p>
                      <a:pPr algn="ctr"/>
                      <a:r>
                        <a:rPr lang="it-IT" sz="1200" dirty="0"/>
                        <a:t>10</a:t>
                      </a:r>
                    </a:p>
                  </a:txBody>
                  <a:tcPr/>
                </a:tc>
                <a:tc>
                  <a:txBody>
                    <a:bodyPr/>
                    <a:lstStyle/>
                    <a:p>
                      <a:pPr algn="ctr"/>
                      <a:r>
                        <a:rPr lang="it-IT" sz="1200" dirty="0"/>
                        <a:t>0.1723</a:t>
                      </a:r>
                    </a:p>
                  </a:txBody>
                  <a:tcPr/>
                </a:tc>
                <a:extLst>
                  <a:ext uri="{0D108BD9-81ED-4DB2-BD59-A6C34878D82A}">
                    <a16:rowId xmlns:a16="http://schemas.microsoft.com/office/drawing/2014/main" val="3841930538"/>
                  </a:ext>
                </a:extLst>
              </a:tr>
              <a:tr h="402128">
                <a:tc>
                  <a:txBody>
                    <a:bodyPr/>
                    <a:lstStyle/>
                    <a:p>
                      <a:pPr algn="ctr"/>
                      <a:r>
                        <a:rPr lang="it-IT" sz="1200" dirty="0"/>
                        <a:t>6</a:t>
                      </a:r>
                    </a:p>
                  </a:txBody>
                  <a:tcPr/>
                </a:tc>
                <a:tc>
                  <a:txBody>
                    <a:bodyPr/>
                    <a:lstStyle/>
                    <a:p>
                      <a:pPr algn="ctr"/>
                      <a:r>
                        <a:rPr lang="it-IT" sz="1200" dirty="0"/>
                        <a:t>1e^-5</a:t>
                      </a:r>
                    </a:p>
                  </a:txBody>
                  <a:tcPr/>
                </a:tc>
                <a:tc>
                  <a:txBody>
                    <a:bodyPr/>
                    <a:lstStyle/>
                    <a:p>
                      <a:pPr algn="ctr"/>
                      <a:r>
                        <a:rPr lang="it-IT" sz="1200" dirty="0"/>
                        <a:t>15</a:t>
                      </a:r>
                    </a:p>
                  </a:txBody>
                  <a:tcPr/>
                </a:tc>
                <a:tc>
                  <a:txBody>
                    <a:bodyPr/>
                    <a:lstStyle/>
                    <a:p>
                      <a:pPr algn="ctr"/>
                      <a:r>
                        <a:rPr lang="it-IT" sz="1200" dirty="0"/>
                        <a:t>0.2742</a:t>
                      </a:r>
                    </a:p>
                  </a:txBody>
                  <a:tcPr/>
                </a:tc>
                <a:extLst>
                  <a:ext uri="{0D108BD9-81ED-4DB2-BD59-A6C34878D82A}">
                    <a16:rowId xmlns:a16="http://schemas.microsoft.com/office/drawing/2014/main" val="3816784227"/>
                  </a:ext>
                </a:extLst>
              </a:tr>
              <a:tr h="402128">
                <a:tc>
                  <a:txBody>
                    <a:bodyPr/>
                    <a:lstStyle/>
                    <a:p>
                      <a:pPr algn="ctr"/>
                      <a:r>
                        <a:rPr lang="it-IT" sz="1200" dirty="0"/>
                        <a:t>6</a:t>
                      </a:r>
                    </a:p>
                  </a:txBody>
                  <a:tcPr/>
                </a:tc>
                <a:tc>
                  <a:txBody>
                    <a:bodyPr/>
                    <a:lstStyle/>
                    <a:p>
                      <a:pPr algn="ctr"/>
                      <a:r>
                        <a:rPr lang="it-IT" sz="1200" dirty="0"/>
                        <a:t>1e^-3</a:t>
                      </a:r>
                    </a:p>
                  </a:txBody>
                  <a:tcPr/>
                </a:tc>
                <a:tc>
                  <a:txBody>
                    <a:bodyPr/>
                    <a:lstStyle/>
                    <a:p>
                      <a:pPr algn="ctr"/>
                      <a:r>
                        <a:rPr lang="it-IT" sz="1200" dirty="0"/>
                        <a:t>15</a:t>
                      </a:r>
                    </a:p>
                  </a:txBody>
                  <a:tcPr/>
                </a:tc>
                <a:tc>
                  <a:txBody>
                    <a:bodyPr/>
                    <a:lstStyle/>
                    <a:p>
                      <a:pPr algn="ctr"/>
                      <a:r>
                        <a:rPr lang="it-IT" sz="1200" b="0" i="0" u="none" strike="noStrike" cap="none" dirty="0">
                          <a:solidFill>
                            <a:schemeClr val="dk1"/>
                          </a:solidFill>
                          <a:effectLst/>
                          <a:latin typeface="+mn-lt"/>
                          <a:ea typeface="+mn-ea"/>
                          <a:cs typeface="+mn-cs"/>
                          <a:sym typeface="Arial"/>
                        </a:rPr>
                        <a:t>0.1971</a:t>
                      </a:r>
                      <a:endParaRPr lang="it-IT" sz="1200" dirty="0"/>
                    </a:p>
                  </a:txBody>
                  <a:tcPr/>
                </a:tc>
                <a:extLst>
                  <a:ext uri="{0D108BD9-81ED-4DB2-BD59-A6C34878D82A}">
                    <a16:rowId xmlns:a16="http://schemas.microsoft.com/office/drawing/2014/main" val="2945385063"/>
                  </a:ext>
                </a:extLst>
              </a:tr>
              <a:tr h="420105">
                <a:tc>
                  <a:txBody>
                    <a:bodyPr/>
                    <a:lstStyle/>
                    <a:p>
                      <a:pPr algn="ctr"/>
                      <a:r>
                        <a:rPr lang="it-IT" sz="1200" dirty="0"/>
                        <a:t>6</a:t>
                      </a:r>
                    </a:p>
                  </a:txBody>
                  <a:tcPr/>
                </a:tc>
                <a:tc>
                  <a:txBody>
                    <a:bodyPr/>
                    <a:lstStyle/>
                    <a:p>
                      <a:pPr algn="ctr"/>
                      <a:r>
                        <a:rPr lang="it-IT" sz="1200" dirty="0"/>
                        <a:t>1e^-6</a:t>
                      </a:r>
                    </a:p>
                  </a:txBody>
                  <a:tcPr/>
                </a:tc>
                <a:tc>
                  <a:txBody>
                    <a:bodyPr/>
                    <a:lstStyle/>
                    <a:p>
                      <a:pPr algn="ctr"/>
                      <a:r>
                        <a:rPr lang="it-IT" sz="1200" dirty="0"/>
                        <a:t>15</a:t>
                      </a:r>
                    </a:p>
                  </a:txBody>
                  <a:tcPr/>
                </a:tc>
                <a:tc>
                  <a:txBody>
                    <a:bodyPr/>
                    <a:lstStyle/>
                    <a:p>
                      <a:pPr algn="ctr"/>
                      <a:r>
                        <a:rPr lang="it-IT" sz="1200" b="0" i="0" u="none" strike="noStrike" cap="none" dirty="0">
                          <a:solidFill>
                            <a:schemeClr val="dk1"/>
                          </a:solidFill>
                          <a:effectLst/>
                          <a:latin typeface="+mn-lt"/>
                          <a:ea typeface="+mn-ea"/>
                          <a:cs typeface="+mn-cs"/>
                          <a:sym typeface="Arial"/>
                        </a:rPr>
                        <a:t>0.0739</a:t>
                      </a:r>
                      <a:endParaRPr lang="it-IT" sz="1200" dirty="0"/>
                    </a:p>
                  </a:txBody>
                  <a:tcPr/>
                </a:tc>
                <a:extLst>
                  <a:ext uri="{0D108BD9-81ED-4DB2-BD59-A6C34878D82A}">
                    <a16:rowId xmlns:a16="http://schemas.microsoft.com/office/drawing/2014/main" val="2641876695"/>
                  </a:ext>
                </a:extLst>
              </a:tr>
            </a:tbl>
          </a:graphicData>
        </a:graphic>
      </p:graphicFrame>
      <p:sp>
        <p:nvSpPr>
          <p:cNvPr id="2" name="Rettangolo 1">
            <a:extLst>
              <a:ext uri="{FF2B5EF4-FFF2-40B4-BE49-F238E27FC236}">
                <a16:creationId xmlns:a16="http://schemas.microsoft.com/office/drawing/2014/main" id="{AC4E667D-3CB5-4847-BEA5-CEAF896F6924}"/>
              </a:ext>
            </a:extLst>
          </p:cNvPr>
          <p:cNvSpPr/>
          <p:nvPr/>
        </p:nvSpPr>
        <p:spPr>
          <a:xfrm>
            <a:off x="7100667" y="1704846"/>
            <a:ext cx="188259" cy="174812"/>
          </a:xfrm>
          <a:prstGeom prst="rect">
            <a:avLst/>
          </a:prstGeom>
          <a:solidFill>
            <a:srgbClr val="92D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6" name="CasellaDiTesto 5">
            <a:extLst>
              <a:ext uri="{FF2B5EF4-FFF2-40B4-BE49-F238E27FC236}">
                <a16:creationId xmlns:a16="http://schemas.microsoft.com/office/drawing/2014/main" id="{F13E1E45-9C26-495B-8D83-3341F4E0F4C0}"/>
              </a:ext>
            </a:extLst>
          </p:cNvPr>
          <p:cNvSpPr txBox="1"/>
          <p:nvPr/>
        </p:nvSpPr>
        <p:spPr>
          <a:xfrm>
            <a:off x="7394086" y="1638363"/>
            <a:ext cx="1438214" cy="307777"/>
          </a:xfrm>
          <a:prstGeom prst="rect">
            <a:avLst/>
          </a:prstGeom>
          <a:noFill/>
        </p:spPr>
        <p:txBody>
          <a:bodyPr wrap="none" rtlCol="0">
            <a:spAutoFit/>
          </a:bodyPr>
          <a:lstStyle/>
          <a:p>
            <a:r>
              <a:rPr lang="it-IT" dirty="0">
                <a:solidFill>
                  <a:srgbClr val="00B050"/>
                </a:solidFill>
              </a:rPr>
              <a:t>Parametri ottimi</a:t>
            </a:r>
          </a:p>
        </p:txBody>
      </p:sp>
    </p:spTree>
    <p:extLst>
      <p:ext uri="{BB962C8B-B14F-4D97-AF65-F5344CB8AC3E}">
        <p14:creationId xmlns:p14="http://schemas.microsoft.com/office/powerpoint/2010/main" val="3737161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CD2E6DCA6587AA48A50CAE65896F1AE7" ma:contentTypeVersion="0" ma:contentTypeDescription="Creare un nuovo documento." ma:contentTypeScope="" ma:versionID="ee4e81c4174bae4421ef32fdeb43f0fa">
  <xsd:schema xmlns:xsd="http://www.w3.org/2001/XMLSchema" xmlns:xs="http://www.w3.org/2001/XMLSchema" xmlns:p="http://schemas.microsoft.com/office/2006/metadata/properties" targetNamespace="http://schemas.microsoft.com/office/2006/metadata/properties" ma:root="true" ma:fieldsID="afea9b2fbf922795d328deade55af85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B350A878-BF04-4463-87C6-427F81F2F98E}">
  <ds:schemaRefs>
    <ds:schemaRef ds:uri="http://schemas.microsoft.com/sharepoint/v3/contenttype/forms"/>
  </ds:schemaRefs>
</ds:datastoreItem>
</file>

<file path=customXml/itemProps2.xml><?xml version="1.0" encoding="utf-8"?>
<ds:datastoreItem xmlns:ds="http://schemas.openxmlformats.org/officeDocument/2006/customXml" ds:itemID="{E770EECC-8698-4E1F-A20E-C35C7D7CC0C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2885AE81-DE25-4B60-AFD0-F7D1CA4C1EF7}">
  <ds:schemaRefs>
    <ds:schemaRef ds:uri="http://purl.org/dc/dcmitype/"/>
    <ds:schemaRef ds:uri="http://schemas.openxmlformats.org/package/2006/metadata/core-properties"/>
    <ds:schemaRef ds:uri="http://schemas.microsoft.com/office/2006/documentManagement/types"/>
    <ds:schemaRef ds:uri="http://purl.org/dc/terms/"/>
    <ds:schemaRef ds:uri="http://schemas.microsoft.com/office/2006/metadata/properties"/>
    <ds:schemaRef ds:uri="http://purl.org/dc/elements/1.1/"/>
    <ds:schemaRef ds:uri="http://schemas.microsoft.com/office/infopath/2007/PartnerControl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962</TotalTime>
  <Words>486</Words>
  <Application>Microsoft Office PowerPoint</Application>
  <PresentationFormat>Presentazione su schermo (16:9)</PresentationFormat>
  <Paragraphs>109</Paragraphs>
  <Slides>15</Slides>
  <Notes>9</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15</vt:i4>
      </vt:variant>
    </vt:vector>
  </HeadingPairs>
  <TitlesOfParts>
    <vt:vector size="21" baseType="lpstr">
      <vt:lpstr>Arial</vt:lpstr>
      <vt:lpstr>Calibri</vt:lpstr>
      <vt:lpstr>Times New Roman</vt:lpstr>
      <vt:lpstr>NimbusRomNo9L-Regu</vt:lpstr>
      <vt:lpstr>Wingdings 2</vt:lpstr>
      <vt:lpstr>Simple Light</vt:lpstr>
      <vt:lpstr>Rivelazione di oggetti in condizioni di scarsa luminosità</vt:lpstr>
      <vt:lpstr>Obiettivo del progetto</vt:lpstr>
      <vt:lpstr>Scenario </vt:lpstr>
      <vt:lpstr>RetiNanet</vt:lpstr>
      <vt:lpstr>Feature Pyramid Networks</vt:lpstr>
      <vt:lpstr>Anchors</vt:lpstr>
      <vt:lpstr>Focal Loss </vt:lpstr>
      <vt:lpstr>Preparazione dei dati</vt:lpstr>
      <vt:lpstr>Fase di addestramento</vt:lpstr>
      <vt:lpstr>Dataset (ExDark)</vt:lpstr>
      <vt:lpstr>Fase di test</vt:lpstr>
      <vt:lpstr>Esempi positivi</vt:lpstr>
      <vt:lpstr>Esempi negativi</vt:lpstr>
      <vt:lpstr>Alan</vt:lpstr>
      <vt:lpstr>Conclusioni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Titolo del Progetto</dc:title>
  <dc:creator>raimo</dc:creator>
  <cp:lastModifiedBy>RAIMONDO REGGIO</cp:lastModifiedBy>
  <cp:revision>72</cp:revision>
  <dcterms:modified xsi:type="dcterms:W3CDTF">2021-06-13T17:28:49Z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0x010100CD2E6DCA6587AA48A50CAE65896F1AE7</vt:lpwstr>
  </property>
</Properties>
</file>